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22"/>
  </p:notesMasterIdLst>
  <p:sldIdLst>
    <p:sldId id="444" r:id="rId2"/>
    <p:sldId id="309" r:id="rId3"/>
    <p:sldId id="445" r:id="rId4"/>
    <p:sldId id="446" r:id="rId5"/>
    <p:sldId id="451" r:id="rId6"/>
    <p:sldId id="315" r:id="rId7"/>
    <p:sldId id="447" r:id="rId8"/>
    <p:sldId id="448" r:id="rId9"/>
    <p:sldId id="449" r:id="rId10"/>
    <p:sldId id="450" r:id="rId11"/>
    <p:sldId id="452" r:id="rId12"/>
    <p:sldId id="453" r:id="rId13"/>
    <p:sldId id="454" r:id="rId14"/>
    <p:sldId id="455"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495" r:id="rId55"/>
    <p:sldId id="496" r:id="rId56"/>
    <p:sldId id="497" r:id="rId57"/>
    <p:sldId id="498" r:id="rId58"/>
    <p:sldId id="499" r:id="rId59"/>
    <p:sldId id="500" r:id="rId60"/>
    <p:sldId id="501" r:id="rId61"/>
    <p:sldId id="502" r:id="rId62"/>
    <p:sldId id="503" r:id="rId63"/>
    <p:sldId id="504" r:id="rId64"/>
    <p:sldId id="505" r:id="rId65"/>
    <p:sldId id="506" r:id="rId66"/>
    <p:sldId id="507" r:id="rId67"/>
    <p:sldId id="508" r:id="rId68"/>
    <p:sldId id="509" r:id="rId69"/>
    <p:sldId id="510" r:id="rId70"/>
    <p:sldId id="511" r:id="rId71"/>
    <p:sldId id="512" r:id="rId72"/>
    <p:sldId id="552" r:id="rId73"/>
    <p:sldId id="513" r:id="rId74"/>
    <p:sldId id="514" r:id="rId75"/>
    <p:sldId id="515" r:id="rId76"/>
    <p:sldId id="516" r:id="rId77"/>
    <p:sldId id="517" r:id="rId78"/>
    <p:sldId id="518" r:id="rId79"/>
    <p:sldId id="553" r:id="rId80"/>
    <p:sldId id="519" r:id="rId81"/>
    <p:sldId id="520" r:id="rId82"/>
    <p:sldId id="521" r:id="rId83"/>
    <p:sldId id="522" r:id="rId84"/>
    <p:sldId id="523" r:id="rId85"/>
    <p:sldId id="524" r:id="rId86"/>
    <p:sldId id="525" r:id="rId87"/>
    <p:sldId id="560" r:id="rId88"/>
    <p:sldId id="526" r:id="rId89"/>
    <p:sldId id="527" r:id="rId90"/>
    <p:sldId id="528" r:id="rId91"/>
    <p:sldId id="529" r:id="rId92"/>
    <p:sldId id="530" r:id="rId93"/>
    <p:sldId id="531" r:id="rId94"/>
    <p:sldId id="532" r:id="rId95"/>
    <p:sldId id="533" r:id="rId96"/>
    <p:sldId id="534" r:id="rId97"/>
    <p:sldId id="535" r:id="rId98"/>
    <p:sldId id="536" r:id="rId99"/>
    <p:sldId id="537" r:id="rId100"/>
    <p:sldId id="538" r:id="rId101"/>
    <p:sldId id="539" r:id="rId102"/>
    <p:sldId id="540" r:id="rId103"/>
    <p:sldId id="541" r:id="rId104"/>
    <p:sldId id="542" r:id="rId105"/>
    <p:sldId id="543" r:id="rId106"/>
    <p:sldId id="544" r:id="rId107"/>
    <p:sldId id="545" r:id="rId108"/>
    <p:sldId id="546" r:id="rId109"/>
    <p:sldId id="547" r:id="rId110"/>
    <p:sldId id="554" r:id="rId111"/>
    <p:sldId id="555" r:id="rId112"/>
    <p:sldId id="548" r:id="rId113"/>
    <p:sldId id="561" r:id="rId114"/>
    <p:sldId id="551" r:id="rId115"/>
    <p:sldId id="557" r:id="rId116"/>
    <p:sldId id="558" r:id="rId117"/>
    <p:sldId id="550" r:id="rId118"/>
    <p:sldId id="549" r:id="rId119"/>
    <p:sldId id="556" r:id="rId120"/>
    <p:sldId id="559" r:id="rId1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257" autoAdjust="0"/>
  </p:normalViewPr>
  <p:slideViewPr>
    <p:cSldViewPr snapToGrid="0">
      <p:cViewPr varScale="1">
        <p:scale>
          <a:sx n="63" d="100"/>
          <a:sy n="63" d="100"/>
        </p:scale>
        <p:origin x="423" y="51"/>
      </p:cViewPr>
      <p:guideLst>
        <p:guide orient="horz" pos="2160"/>
        <p:guide pos="2880"/>
      </p:guideLst>
    </p:cSldViewPr>
  </p:slideViewPr>
  <p:outlineViewPr>
    <p:cViewPr>
      <p:scale>
        <a:sx n="33" d="100"/>
        <a:sy n="33" d="100"/>
      </p:scale>
      <p:origin x="0" y="10390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1"/>
          <p:cNvSpPr>
            <a:spLocks noGrp="1" noRot="1" noChangeAspect="1" noTextEdit="1"/>
          </p:cNvSpPr>
          <p:nvPr>
            <p:ph type="sldImg"/>
          </p:nvPr>
        </p:nvSpPr>
        <p:spPr>
          <a:noFill/>
          <a:ln cap="flat">
            <a:headEnd type="none" w="med" len="med"/>
            <a:tailEnd type="none" w="med" len="med"/>
          </a:ln>
        </p:spPr>
      </p:sp>
      <p:sp>
        <p:nvSpPr>
          <p:cNvPr id="76802"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CEF15CFA-E19F-49B3-A548-61B5DC78689C}" type="slidenum">
              <a:rPr lang="en-US"/>
              <a:pPr/>
              <a:t>6</a:t>
            </a:fld>
            <a:endParaRPr lang="en-US" dirty="0"/>
          </a:p>
        </p:txBody>
      </p:sp>
    </p:spTree>
    <p:extLst>
      <p:ext uri="{BB962C8B-B14F-4D97-AF65-F5344CB8AC3E}">
        <p14:creationId xmlns:p14="http://schemas.microsoft.com/office/powerpoint/2010/main" val="407094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a:t>
            </a:r>
            <a:r>
              <a:rPr lang="en-US" baseline="0" dirty="0"/>
              <a:t> 2-1</a:t>
            </a:r>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8</a:t>
            </a:fld>
            <a:endParaRPr lang="en-US" dirty="0"/>
          </a:p>
        </p:txBody>
      </p:sp>
    </p:spTree>
    <p:extLst>
      <p:ext uri="{BB962C8B-B14F-4D97-AF65-F5344CB8AC3E}">
        <p14:creationId xmlns:p14="http://schemas.microsoft.com/office/powerpoint/2010/main" val="231616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11</a:t>
            </a:fld>
            <a:endParaRPr lang="en-US" dirty="0"/>
          </a:p>
        </p:txBody>
      </p:sp>
    </p:spTree>
    <p:extLst>
      <p:ext uri="{BB962C8B-B14F-4D97-AF65-F5344CB8AC3E}">
        <p14:creationId xmlns:p14="http://schemas.microsoft.com/office/powerpoint/2010/main" val="145271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41</a:t>
            </a:fld>
            <a:endParaRPr lang="en-US" dirty="0"/>
          </a:p>
        </p:txBody>
      </p:sp>
    </p:spTree>
    <p:extLst>
      <p:ext uri="{BB962C8B-B14F-4D97-AF65-F5344CB8AC3E}">
        <p14:creationId xmlns:p14="http://schemas.microsoft.com/office/powerpoint/2010/main" val="331198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50</a:t>
            </a:fld>
            <a:endParaRPr lang="en-US" dirty="0"/>
          </a:p>
        </p:txBody>
      </p:sp>
    </p:spTree>
    <p:extLst>
      <p:ext uri="{BB962C8B-B14F-4D97-AF65-F5344CB8AC3E}">
        <p14:creationId xmlns:p14="http://schemas.microsoft.com/office/powerpoint/2010/main" val="161368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6327A5-35F2-4371-8312-8F481B9D24F6}" type="slidenum">
              <a:rPr lang="en-US" smtClean="0"/>
              <a:pPr/>
              <a:t>103</a:t>
            </a:fld>
            <a:endParaRPr lang="en-US" dirty="0"/>
          </a:p>
        </p:txBody>
      </p:sp>
    </p:spTree>
    <p:extLst>
      <p:ext uri="{BB962C8B-B14F-4D97-AF65-F5344CB8AC3E}">
        <p14:creationId xmlns:p14="http://schemas.microsoft.com/office/powerpoint/2010/main" val="254022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a:t>Click to edit Master text styles</a:t>
            </a:r>
          </a:p>
        </p:txBody>
      </p:sp>
    </p:spTree>
    <p:extLst>
      <p:ext uri="{BB962C8B-B14F-4D97-AF65-F5344CB8AC3E}">
        <p14:creationId xmlns:p14="http://schemas.microsoft.com/office/powerpoint/2010/main" val="8245134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a:t>Click to edit Master title style</a:t>
            </a:r>
            <a:endParaRPr lang="en-US" dirty="0"/>
          </a:p>
        </p:txBody>
      </p:sp>
      <p:sp>
        <p:nvSpPr>
          <p:cNvPr id="11" name="Content Placeholder 3"/>
          <p:cNvSpPr>
            <a:spLocks noGrp="1"/>
          </p:cNvSpPr>
          <p:nvPr>
            <p:ph type="body" sz="half" idx="2"/>
          </p:nvPr>
        </p:nvSpPr>
        <p:spPr>
          <a:xfrm>
            <a:off x="642937" y="5359652"/>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642937" y="4047654"/>
            <a:ext cx="8058150" cy="542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341659"/>
      </p:ext>
    </p:extLst>
  </p:cSld>
  <p:clrMapOvr>
    <a:masterClrMapping/>
  </p:clrMapOvr>
  <p:transition spd="slow"/>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a:t>Click to edit Master title style</a:t>
            </a:r>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a:t>Click to edit Master text styles</a:t>
            </a:r>
          </a:p>
          <a:p>
            <a:pPr marL="914400" lvl="1" indent="-457200"/>
            <a:r>
              <a:rPr lang="en-US" dirty="0"/>
              <a:t>Second level</a:t>
            </a:r>
          </a:p>
          <a:p>
            <a:pPr marL="1376363" lvl="2" indent="-461963"/>
            <a:r>
              <a:rPr lang="en-US" dirty="0"/>
              <a:t>Third level</a:t>
            </a:r>
          </a:p>
          <a:p>
            <a:pPr lvl="3"/>
            <a:r>
              <a:rPr lang="en-US" dirty="0"/>
              <a:t>Fourth level</a:t>
            </a:r>
          </a:p>
          <a:p>
            <a:pPr lvl="4"/>
            <a:r>
              <a:rPr lang="en-US" dirty="0"/>
              <a:t>Fifth level</a:t>
            </a:r>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a:solidFill>
                  <a:schemeClr val="bg1"/>
                </a:solidFill>
              </a:rPr>
              <a:t>© 2019 Cengage. All rights reserved.</a:t>
            </a: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3999" cy="1331258"/>
          </a:xfrm>
        </p:spPr>
        <p:txBody>
          <a:bodyPr anchor="ctr"/>
          <a:lstStyle/>
          <a:p>
            <a:pPr algn="l"/>
            <a:r>
              <a:rPr lang="en-US" sz="4400" dirty="0"/>
              <a:t>Computer Concepts 2018</a:t>
            </a:r>
          </a:p>
        </p:txBody>
      </p:sp>
      <p:pic>
        <p:nvPicPr>
          <p:cNvPr id="1026" name="Picture 2" descr="Book cover reads title: Computer Concepts 2018: Comprehensive. An image on the cover page shows stack of woo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491318" y="3410858"/>
            <a:ext cx="4155141" cy="1580133"/>
          </a:xfrm>
        </p:spPr>
        <p:txBody>
          <a:bodyPr/>
          <a:lstStyle/>
          <a:p>
            <a:pPr algn="ctr"/>
            <a:r>
              <a:rPr lang="en-IN" b="1" dirty="0"/>
              <a:t>Module</a:t>
            </a:r>
            <a:r>
              <a:rPr lang="en-US" b="1" dirty="0"/>
              <a:t> 2</a:t>
            </a:r>
            <a:br>
              <a:rPr lang="en-US" sz="6000" dirty="0"/>
            </a:br>
            <a:r>
              <a:rPr lang="en-US" sz="4000" dirty="0"/>
              <a:t>Digital Devices</a:t>
            </a:r>
          </a:p>
        </p:txBody>
      </p:sp>
      <p:pic>
        <p:nvPicPr>
          <p:cNvPr id="9" name="Picture 2" title="Cengag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Computers (4 of 7)</a:t>
            </a:r>
          </a:p>
        </p:txBody>
      </p:sp>
      <p:sp>
        <p:nvSpPr>
          <p:cNvPr id="5" name="Content Placeholder 4"/>
          <p:cNvSpPr>
            <a:spLocks noGrp="1"/>
          </p:cNvSpPr>
          <p:nvPr>
            <p:ph idx="1"/>
          </p:nvPr>
        </p:nvSpPr>
        <p:spPr/>
        <p:txBody>
          <a:bodyPr/>
          <a:lstStyle/>
          <a:p>
            <a:r>
              <a:rPr lang="en-US" dirty="0"/>
              <a:t>When a computer “runs” software, it performs the instructions to carry out a task</a:t>
            </a:r>
          </a:p>
          <a:p>
            <a:r>
              <a:rPr lang="en-US" dirty="0"/>
              <a:t>The first computers were “programmed” to perform a specific task by connecting wire circuitry in a certain way</a:t>
            </a:r>
          </a:p>
          <a:p>
            <a:r>
              <a:rPr lang="en-US" dirty="0"/>
              <a:t>The term </a:t>
            </a:r>
            <a:r>
              <a:rPr lang="en-US" b="1" dirty="0"/>
              <a:t>stored program</a:t>
            </a:r>
            <a:r>
              <a:rPr lang="en-US" dirty="0"/>
              <a:t> means that a series of instructions for computing a task can be loaded into a computer’s memory</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a:t>
            </a:r>
          </a:p>
        </p:txBody>
      </p:sp>
      <p:sp>
        <p:nvSpPr>
          <p:cNvPr id="3" name="Content Placeholder 2"/>
          <p:cNvSpPr>
            <a:spLocks noGrp="1"/>
          </p:cNvSpPr>
          <p:nvPr>
            <p:ph idx="1"/>
          </p:nvPr>
        </p:nvSpPr>
        <p:spPr/>
        <p:txBody>
          <a:bodyPr/>
          <a:lstStyle/>
          <a:p>
            <a:r>
              <a:rPr lang="en-US" dirty="0"/>
              <a:t>A common wireless technology for connecting peripherals is </a:t>
            </a:r>
            <a:r>
              <a:rPr lang="en-US" b="1" dirty="0"/>
              <a:t>Bluetooth</a:t>
            </a:r>
          </a:p>
          <a:p>
            <a:r>
              <a:rPr lang="en-US" dirty="0"/>
              <a:t>Bluetooth is a low-power technology, so it is ideal for mobile devices that don’t have big batteries</a:t>
            </a:r>
          </a:p>
          <a:p>
            <a:r>
              <a:rPr lang="en-US" dirty="0"/>
              <a:t>Bluetooth is used to connect wireless headsets to smartphones and is built into many smartphones, tablets, laptops, and desktops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Drivers and Apps</a:t>
            </a:r>
          </a:p>
        </p:txBody>
      </p:sp>
      <p:sp>
        <p:nvSpPr>
          <p:cNvPr id="3" name="Content Placeholder 2"/>
          <p:cNvSpPr>
            <a:spLocks noGrp="1"/>
          </p:cNvSpPr>
          <p:nvPr>
            <p:ph idx="1"/>
          </p:nvPr>
        </p:nvSpPr>
        <p:spPr/>
        <p:txBody>
          <a:bodyPr/>
          <a:lstStyle/>
          <a:p>
            <a:r>
              <a:rPr lang="en-US" dirty="0"/>
              <a:t>A </a:t>
            </a:r>
            <a:r>
              <a:rPr lang="en-US" b="1" dirty="0"/>
              <a:t>device driver</a:t>
            </a:r>
            <a:r>
              <a:rPr lang="en-US" dirty="0"/>
              <a:t> is software that helps a peripheral device establish communication with its host device</a:t>
            </a:r>
          </a:p>
          <a:p>
            <a:r>
              <a:rPr lang="en-US" dirty="0"/>
              <a:t>For example, the device driver for an HP printer sets up data streams from RAM to the printer and makes sure that the data is formatted in a way that the printer can work</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Devices (1 of 6)</a:t>
            </a:r>
          </a:p>
        </p:txBody>
      </p:sp>
      <p:sp>
        <p:nvSpPr>
          <p:cNvPr id="3" name="Content Placeholder 2"/>
          <p:cNvSpPr>
            <a:spLocks noGrp="1"/>
          </p:cNvSpPr>
          <p:nvPr>
            <p:ph idx="1"/>
          </p:nvPr>
        </p:nvSpPr>
        <p:spPr/>
        <p:txBody>
          <a:bodyPr/>
          <a:lstStyle/>
          <a:p>
            <a:r>
              <a:rPr lang="en-US" dirty="0"/>
              <a:t>A computer display device that simply displays text and images is classified as an output device</a:t>
            </a:r>
          </a:p>
          <a:p>
            <a:r>
              <a:rPr lang="en-US" dirty="0"/>
              <a:t>Touchscreens, however, can be classified as both input and output devices because they accept input and also display output</a:t>
            </a:r>
          </a:p>
          <a:p>
            <a:r>
              <a:rPr lang="en-US" b="1" dirty="0"/>
              <a:t>LCD</a:t>
            </a:r>
            <a:r>
              <a:rPr lang="en-US" dirty="0"/>
              <a:t> (liquid crystal display) technology produces an image by filtering light through a layer of liquid crystal cells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Devices (2 of 6)</a:t>
            </a:r>
          </a:p>
        </p:txBody>
      </p:sp>
      <p:sp>
        <p:nvSpPr>
          <p:cNvPr id="3" name="Content Placeholder 2"/>
          <p:cNvSpPr>
            <a:spLocks noGrp="1"/>
          </p:cNvSpPr>
          <p:nvPr>
            <p:ph idx="1"/>
          </p:nvPr>
        </p:nvSpPr>
        <p:spPr/>
        <p:txBody>
          <a:bodyPr/>
          <a:lstStyle/>
          <a:p>
            <a:r>
              <a:rPr lang="en-US" dirty="0"/>
              <a:t>Factors that affect image quality are:</a:t>
            </a:r>
          </a:p>
          <a:p>
            <a:pPr lvl="1"/>
            <a:r>
              <a:rPr lang="en-US" b="1" dirty="0"/>
              <a:t>Screen size </a:t>
            </a:r>
            <a:r>
              <a:rPr lang="en-US" dirty="0"/>
              <a:t>– the measurement in inches from one corner of the screen diagonally across to the opposite corner</a:t>
            </a:r>
          </a:p>
          <a:p>
            <a:pPr lvl="1"/>
            <a:r>
              <a:rPr lang="en-US" b="1" dirty="0"/>
              <a:t>Response rate </a:t>
            </a:r>
            <a:r>
              <a:rPr lang="en-US" dirty="0"/>
              <a:t>– the time it takes for one pixel to change from black to white then back to black</a:t>
            </a:r>
          </a:p>
          <a:p>
            <a:pPr lvl="1"/>
            <a:r>
              <a:rPr lang="en-US" b="1" dirty="0"/>
              <a:t>Dot pitch (dp)</a:t>
            </a:r>
            <a:r>
              <a:rPr lang="en-US" dirty="0"/>
              <a:t> – the LED’s that form an image on the screen are spaced in a grid; dp is the distance in millimeters between like-colored LEDs</a:t>
            </a:r>
          </a:p>
          <a:p>
            <a:pPr lvl="1"/>
            <a:r>
              <a:rPr lang="en-US" b="1" dirty="0"/>
              <a:t>Screen resolution </a:t>
            </a:r>
            <a:r>
              <a:rPr lang="en-US" dirty="0"/>
              <a:t>– the number of horizontal and vertical pixels that a device displays on the screen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4430"/>
            <a:ext cx="8032638" cy="1004011"/>
          </a:xfrm>
        </p:spPr>
        <p:txBody>
          <a:bodyPr/>
          <a:lstStyle/>
          <a:p>
            <a:r>
              <a:rPr lang="en-US" dirty="0"/>
              <a:t>Display Devices (3 of 6)</a:t>
            </a:r>
          </a:p>
        </p:txBody>
      </p:sp>
      <p:sp>
        <p:nvSpPr>
          <p:cNvPr id="4" name="Content Placeholder 3"/>
          <p:cNvSpPr>
            <a:spLocks noGrp="1"/>
          </p:cNvSpPr>
          <p:nvPr>
            <p:ph type="body" sz="half" idx="2"/>
          </p:nvPr>
        </p:nvSpPr>
        <p:spPr>
          <a:xfrm>
            <a:off x="174171" y="1176021"/>
            <a:ext cx="4339956" cy="4981711"/>
          </a:xfrm>
        </p:spPr>
        <p:txBody>
          <a:bodyPr>
            <a:noAutofit/>
          </a:bodyPr>
          <a:lstStyle/>
          <a:p>
            <a:pPr marL="457200" indent="-457200">
              <a:buFont typeface="Arial" pitchFamily="34" charset="0"/>
              <a:buChar char="•"/>
            </a:pPr>
            <a:r>
              <a:rPr lang="en-US" sz="2600" dirty="0"/>
              <a:t>Tablet computers, handheld devices, retail store self-checkouts, and ATMs display output and collect input from a </a:t>
            </a:r>
            <a:r>
              <a:rPr lang="en-US" sz="2600" b="1" dirty="0"/>
              <a:t>touchscreen</a:t>
            </a:r>
          </a:p>
          <a:p>
            <a:pPr marL="457200" indent="-457200">
              <a:buFont typeface="Arial" pitchFamily="34" charset="0"/>
              <a:buChar char="•"/>
            </a:pPr>
            <a:r>
              <a:rPr lang="en-US" sz="2600" dirty="0"/>
              <a:t>They can also display a </a:t>
            </a:r>
            <a:r>
              <a:rPr lang="en-US" sz="2600" b="1" dirty="0"/>
              <a:t>virtual keyboard</a:t>
            </a:r>
            <a:r>
              <a:rPr lang="en-US" sz="2600" dirty="0"/>
              <a:t> for devices that are not connected to a physical keyboard</a:t>
            </a:r>
          </a:p>
        </p:txBody>
      </p:sp>
      <p:pic>
        <p:nvPicPr>
          <p:cNvPr id="5" name="Picture 4" descr="An illustration with two sections depicts the two touchscreen technologies. Section one represents an illustration of a finger of a person touching the screen. A depression is depicted at the point of contact. To the right of the illustration are three circles. The first circle is indicated with waves. The second circle is filled with small dots. The third circle has a sharp object and a cross symbol indicated on it. The supporting text associated with the illustration reads “Screens built with resistive technology contain a&#10;base panel and a flexible top layer separated by a small space. Pressing slightly on the top layer brings it into contact with the base layer, and the point of contact is collected and passed to the processor. Resistive technology is not susceptible to dust or water, but it can be damaged by sharp objects.”&#10;Section two depicts an illustration of a touchscreen with a finger and a sharp object touching it. To the right of the illustration is a symbol of palm with a cross indicated on it. The supporting text associated with the illustration reads “Capacitive technology contains a transparent panel coated with a thin layer of electrically conductive material. Because the human body is an electrical conductor, touching the screen produces a change in the electrical current. A special capacitive stylus or touchscreen gloves can also be used to operate this type of screen. Capacitive screens can interpret a single touch or more complex input such as handwriting.”"/>
          <p:cNvPicPr>
            <a:picLocks noChangeAspect="1"/>
          </p:cNvPicPr>
          <p:nvPr/>
        </p:nvPicPr>
        <p:blipFill>
          <a:blip r:embed="rId2" cstate="print"/>
          <a:stretch>
            <a:fillRect/>
          </a:stretch>
        </p:blipFill>
        <p:spPr>
          <a:xfrm>
            <a:off x="4845878" y="1472149"/>
            <a:ext cx="4023874" cy="4379109"/>
          </a:xfrm>
          <a:prstGeom prst="rect">
            <a:avLst/>
          </a:prstGeom>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Devices (4 of 6)</a:t>
            </a:r>
          </a:p>
        </p:txBody>
      </p:sp>
      <p:sp>
        <p:nvSpPr>
          <p:cNvPr id="3" name="Content Placeholder 2"/>
          <p:cNvSpPr>
            <a:spLocks noGrp="1"/>
          </p:cNvSpPr>
          <p:nvPr>
            <p:ph idx="1"/>
          </p:nvPr>
        </p:nvSpPr>
        <p:spPr/>
        <p:txBody>
          <a:bodyPr/>
          <a:lstStyle/>
          <a:p>
            <a:r>
              <a:rPr lang="en-US" dirty="0"/>
              <a:t>Display devices require graphics circuitry to generate and transport the signals for displaying an image on the screen</a:t>
            </a:r>
          </a:p>
          <a:p>
            <a:r>
              <a:rPr lang="en-US" dirty="0"/>
              <a:t>One type of graphics circuitry, referred to as </a:t>
            </a:r>
            <a:r>
              <a:rPr lang="en-US" b="1" dirty="0"/>
              <a:t>integrated graphics</a:t>
            </a:r>
            <a:r>
              <a:rPr lang="en-US" dirty="0"/>
              <a:t>, is built into a computer’s system board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1004011"/>
          </a:xfrm>
        </p:spPr>
        <p:txBody>
          <a:bodyPr/>
          <a:lstStyle/>
          <a:p>
            <a:r>
              <a:rPr lang="en-US" dirty="0"/>
              <a:t>Display Devices (5 of</a:t>
            </a:r>
            <a:r>
              <a:rPr lang="en-US" baseline="0" dirty="0"/>
              <a:t> 6</a:t>
            </a:r>
            <a:r>
              <a:rPr lang="en-US" dirty="0"/>
              <a:t>)</a:t>
            </a:r>
          </a:p>
        </p:txBody>
      </p:sp>
      <p:sp>
        <p:nvSpPr>
          <p:cNvPr id="4" name="Content Placeholder 3"/>
          <p:cNvSpPr>
            <a:spLocks noGrp="1"/>
          </p:cNvSpPr>
          <p:nvPr>
            <p:ph type="body" sz="half" idx="2"/>
          </p:nvPr>
        </p:nvSpPr>
        <p:spPr>
          <a:xfrm>
            <a:off x="348343" y="1262749"/>
            <a:ext cx="8519885" cy="1335314"/>
          </a:xfrm>
        </p:spPr>
        <p:txBody>
          <a:bodyPr>
            <a:noAutofit/>
          </a:bodyPr>
          <a:lstStyle/>
          <a:p>
            <a:pPr marL="457200" indent="-457200">
              <a:buFont typeface="Arial" pitchFamily="34" charset="0"/>
              <a:buChar char="•"/>
            </a:pPr>
            <a:r>
              <a:rPr lang="en-US" sz="2600" dirty="0"/>
              <a:t>A second option, called </a:t>
            </a:r>
            <a:r>
              <a:rPr lang="en-US" sz="2600" b="1" dirty="0"/>
              <a:t>dedicated graphics</a:t>
            </a:r>
            <a:r>
              <a:rPr lang="en-US" sz="2600" dirty="0"/>
              <a:t>, is graphics circuitry mounted on a small circuit board called a graphics card (or video card)</a:t>
            </a:r>
          </a:p>
        </p:txBody>
      </p:sp>
      <p:pic>
        <p:nvPicPr>
          <p:cNvPr id="5" name="Picture 4" descr="A photo of a graphics card with three different types of ports attached to the side of the card. The supporting text pointing the ports reads “The video port protrudes from the back of the system unit so that the port is accessible for plugging in a display device.” Placed on the card are small rectangular boxes, metal cylinders, and thin plates. Above the thin plates is a fan. The supporting text pointing the fan reads “The GPU is a microprocessor that may generate enough heat to require a cooling fan.” The supporting text pointing the base of the board reads “A graphics card plugs into the system board inside the case of a desktop computer.”"/>
          <p:cNvPicPr>
            <a:picLocks noChangeAspect="1"/>
          </p:cNvPicPr>
          <p:nvPr/>
        </p:nvPicPr>
        <p:blipFill>
          <a:blip r:embed="rId2" cstate="print"/>
          <a:stretch>
            <a:fillRect/>
          </a:stretch>
        </p:blipFill>
        <p:spPr>
          <a:xfrm>
            <a:off x="1472580" y="2907303"/>
            <a:ext cx="6173925" cy="3037026"/>
          </a:xfrm>
          <a:prstGeom prst="rect">
            <a:avLst/>
          </a:prstGeom>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96374"/>
            <a:ext cx="8032638" cy="1004011"/>
          </a:xfrm>
        </p:spPr>
        <p:txBody>
          <a:bodyPr/>
          <a:lstStyle/>
          <a:p>
            <a:r>
              <a:rPr lang="en-US" dirty="0"/>
              <a:t>Display Devices (6 of 6)</a:t>
            </a:r>
          </a:p>
        </p:txBody>
      </p:sp>
      <p:sp>
        <p:nvSpPr>
          <p:cNvPr id="4" name="Content Placeholder 3"/>
          <p:cNvSpPr>
            <a:spLocks noGrp="1"/>
          </p:cNvSpPr>
          <p:nvPr>
            <p:ph type="body" sz="half" idx="2"/>
          </p:nvPr>
        </p:nvSpPr>
        <p:spPr>
          <a:xfrm>
            <a:off x="206504" y="1456233"/>
            <a:ext cx="4249746" cy="4250095"/>
          </a:xfrm>
        </p:spPr>
        <p:txBody>
          <a:bodyPr>
            <a:noAutofit/>
          </a:bodyPr>
          <a:lstStyle/>
          <a:p>
            <a:pPr marL="457200" indent="-457200">
              <a:buFont typeface="Arial" pitchFamily="34" charset="0"/>
              <a:buChar char="•"/>
            </a:pPr>
            <a:r>
              <a:rPr lang="en-US" sz="2600" dirty="0"/>
              <a:t>A graphics card contains a </a:t>
            </a:r>
            <a:r>
              <a:rPr lang="en-US" sz="2600" b="1" dirty="0"/>
              <a:t>graphics processing unit</a:t>
            </a:r>
            <a:r>
              <a:rPr lang="en-US" sz="2600" dirty="0"/>
              <a:t> (GPU) and a special video memory, which stores screen images as they are processed but before they are displayed</a:t>
            </a:r>
          </a:p>
        </p:txBody>
      </p:sp>
      <p:pic>
        <p:nvPicPr>
          <p:cNvPr id="5" name="Picture 4" descr="An illustration with two sections depicts the difference between devices with a CPU and devices with CPU and GPU. The text at the top of the section one reads “In a device with integrated graphics, image data is processed by the main CPU, then sent to the graphics circuits that stream the image to the display device.” Below the text is a downward arrow pointing to CPU (represented as a blue square). A downward arrow points the CPU to a circuit which is followed by an illustration of the desktop. The text at the top of section two reads “In a device with a GPU, image data is processed by the GPU, freeing the CPU for other tasks.” Two squares labeled “CPU” and “GPU” are represented below the text. Below the text is a downward arrow pointing to GPU. An arrow points the GPU to a circuit which is followed by a desktop. "/>
          <p:cNvPicPr>
            <a:picLocks noChangeAspect="1"/>
          </p:cNvPicPr>
          <p:nvPr/>
        </p:nvPicPr>
        <p:blipFill>
          <a:blip r:embed="rId2" cstate="print"/>
          <a:srcRect r="34493"/>
          <a:stretch>
            <a:fillRect/>
          </a:stretch>
        </p:blipFill>
        <p:spPr>
          <a:xfrm>
            <a:off x="4968685" y="1649684"/>
            <a:ext cx="3702404" cy="3537014"/>
          </a:xfrm>
          <a:prstGeom prst="rect">
            <a:avLst/>
          </a:prstGeom>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191371"/>
            <a:ext cx="8126067" cy="951630"/>
          </a:xfrm>
        </p:spPr>
        <p:txBody>
          <a:bodyPr>
            <a:normAutofit/>
          </a:bodyPr>
          <a:lstStyle/>
          <a:p>
            <a:r>
              <a:rPr lang="en-US" dirty="0"/>
              <a:t>Printers</a:t>
            </a:r>
          </a:p>
        </p:txBody>
      </p:sp>
      <p:sp>
        <p:nvSpPr>
          <p:cNvPr id="4" name="Content Placeholder 3"/>
          <p:cNvSpPr>
            <a:spLocks noGrp="1"/>
          </p:cNvSpPr>
          <p:nvPr>
            <p:ph type="body" sz="half" idx="2"/>
          </p:nvPr>
        </p:nvSpPr>
        <p:spPr>
          <a:xfrm>
            <a:off x="144855" y="1185951"/>
            <a:ext cx="8935771" cy="2131300"/>
          </a:xfrm>
        </p:spPr>
        <p:txBody>
          <a:bodyPr>
            <a:noAutofit/>
          </a:bodyPr>
          <a:lstStyle/>
          <a:p>
            <a:pPr marL="457200" indent="-457200">
              <a:buFont typeface="Arial" pitchFamily="34" charset="0"/>
              <a:buChar char="•"/>
            </a:pPr>
            <a:r>
              <a:rPr lang="en-US" sz="2600" dirty="0"/>
              <a:t>Today’s best-selling multifunction printers use ink jet or laser technology and can also serve as scanners, copiers, and fax machines</a:t>
            </a:r>
          </a:p>
          <a:p>
            <a:pPr marL="457200" indent="-457200">
              <a:buFont typeface="Arial" pitchFamily="34" charset="0"/>
              <a:buChar char="•"/>
            </a:pPr>
            <a:r>
              <a:rPr lang="en-US" sz="2600" dirty="0"/>
              <a:t>An </a:t>
            </a:r>
            <a:r>
              <a:rPr lang="en-US" sz="2600" b="1" dirty="0"/>
              <a:t>ink jet printer </a:t>
            </a:r>
            <a:r>
              <a:rPr lang="en-US" sz="2600" dirty="0"/>
              <a:t>has a nozzle-like print head that sprays ink onto paper to form characters and graphics</a:t>
            </a:r>
          </a:p>
        </p:txBody>
      </p:sp>
      <p:pic>
        <p:nvPicPr>
          <p:cNvPr id="2050" name="Picture 2" descr="A photo of an Ink Jet CMYK cartridges. Two boxes labeled “Black Ink Cartridge” and “Color ink cartridges are depicted in a slot of the printer. The supporting text associated with the photo reads “Most ink jet printers use CMYK color, which requires only cyan (blue), magenta (pink), yellow, and black inks to create a printout that appears to contain thousands of colo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494" y="3384197"/>
            <a:ext cx="3435012" cy="188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156069" y="5245515"/>
            <a:ext cx="8967149" cy="968248"/>
          </a:xfrm>
        </p:spPr>
        <p:txBody>
          <a:bodyPr>
            <a:noAutofit/>
          </a:bodyPr>
          <a:lstStyle/>
          <a:p>
            <a:pPr marL="0" indent="0">
              <a:buNone/>
            </a:pPr>
            <a:r>
              <a:rPr lang="en-US" sz="2000" dirty="0"/>
              <a:t>Most ink jet printers use CMYK color, which requires only cyan (blue), magenta (pink), yellow, and black inks to create a printout that appears to contain thousand of colors.</a:t>
            </a: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Things (1 of 3)</a:t>
            </a:r>
          </a:p>
        </p:txBody>
      </p:sp>
      <p:sp>
        <p:nvSpPr>
          <p:cNvPr id="3" name="Content Placeholder 2"/>
          <p:cNvSpPr>
            <a:spLocks noGrp="1"/>
          </p:cNvSpPr>
          <p:nvPr>
            <p:ph idx="1"/>
          </p:nvPr>
        </p:nvSpPr>
        <p:spPr/>
        <p:txBody>
          <a:bodyPr>
            <a:normAutofit lnSpcReduction="10000"/>
          </a:bodyPr>
          <a:lstStyle/>
          <a:p>
            <a:pPr marL="457200" indent="-457200"/>
            <a:r>
              <a:rPr lang="en-US" dirty="0"/>
              <a:t>The utopian vision for the Internet of Things (IoT) is a busy hive of </a:t>
            </a:r>
            <a:r>
              <a:rPr lang="en-US" b="1" dirty="0"/>
              <a:t>smart sensors</a:t>
            </a:r>
            <a:r>
              <a:rPr lang="en-US" dirty="0"/>
              <a:t> that work behind the scenes to collect data and use it to improve just about anything</a:t>
            </a:r>
          </a:p>
          <a:p>
            <a:pPr marL="860425" lvl="1" indent="-398463"/>
            <a:r>
              <a:rPr lang="en-US" dirty="0"/>
              <a:t>Sound</a:t>
            </a:r>
          </a:p>
          <a:p>
            <a:pPr marL="1314450" lvl="2" indent="-452438"/>
            <a:r>
              <a:rPr lang="en-US" dirty="0"/>
              <a:t>“A window on your house just broke.” </a:t>
            </a:r>
          </a:p>
          <a:p>
            <a:pPr marL="1314450" lvl="2" indent="-452438"/>
            <a:r>
              <a:rPr lang="en-US" dirty="0"/>
              <a:t>“Your dog is barking.” </a:t>
            </a:r>
          </a:p>
          <a:p>
            <a:pPr marL="1314450" lvl="2" indent="-452438"/>
            <a:r>
              <a:rPr lang="en-US" dirty="0"/>
              <a:t>“The club is busy (noisy).”</a:t>
            </a:r>
          </a:p>
          <a:p>
            <a:pPr marL="860425" lvl="2" indent="-398463">
              <a:buFont typeface="Arial" pitchFamily="34" charset="0"/>
              <a:buChar char="–"/>
            </a:pPr>
            <a:r>
              <a:rPr lang="en-US" sz="2400" dirty="0"/>
              <a:t>GPS</a:t>
            </a:r>
          </a:p>
          <a:p>
            <a:pPr marL="1312863" lvl="2" indent="-452438"/>
            <a:r>
              <a:rPr lang="en-US" dirty="0"/>
              <a:t>“Your dog is out of your yard.”</a:t>
            </a:r>
          </a:p>
          <a:p>
            <a:pPr marL="1312863" lvl="1" indent="-452438">
              <a:buFont typeface="Wingdings" pitchFamily="2" charset="2"/>
              <a:buChar char="§"/>
            </a:pPr>
            <a:r>
              <a:rPr lang="en-US" sz="2200" dirty="0"/>
              <a:t>“Your car is not in your driveway.”</a:t>
            </a:r>
          </a:p>
          <a:p>
            <a:pPr marL="1312863" lvl="1" indent="-452438">
              <a:buFont typeface="Wingdings" pitchFamily="2" charset="2"/>
              <a:buChar char="§"/>
            </a:pPr>
            <a:r>
              <a:rPr lang="en-US" sz="2200" dirty="0"/>
              <a:t>“You hiked a 2.5-mile circuit.”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9" y="163498"/>
            <a:ext cx="8032638" cy="1004011"/>
          </a:xfrm>
        </p:spPr>
        <p:txBody>
          <a:bodyPr/>
          <a:lstStyle/>
          <a:p>
            <a:r>
              <a:rPr lang="en-US" dirty="0"/>
              <a:t>Computers (5 of 7)</a:t>
            </a:r>
          </a:p>
        </p:txBody>
      </p:sp>
      <p:pic>
        <p:nvPicPr>
          <p:cNvPr id="6" name="picture 5" descr="An illustration depicts the use of computers as multipurpose devices. At the center of the illustration is a laptop. An illustration labeled “Word processing software” that is represented as a rectangle with horizontal lines superimposed on a circle points to the laptop on the left. An illustration labeled “Music Software” which is represented by a musical note superimposed on a circle points to the laptop on the right. Multiple symbols of word processing software and the music software are represented above the laptop. The supporting text associated with the illustration reads “The stored program concept allows you to use a computer for one task, such as word processing, and then easily switch to a different type of computing task, such as editing a photo or playing music. It is the single most important characteristic that distinguishes computers from other simpler and less versatile digital devices, such as digital clocks, calculators, and cameras.” "/>
          <p:cNvPicPr>
            <a:picLocks noChangeAspect="1"/>
          </p:cNvPicPr>
          <p:nvPr/>
        </p:nvPicPr>
        <p:blipFill>
          <a:blip r:embed="rId3" cstate="print"/>
          <a:stretch>
            <a:fillRect/>
          </a:stretch>
        </p:blipFill>
        <p:spPr>
          <a:xfrm>
            <a:off x="1863214" y="1259112"/>
            <a:ext cx="4846099" cy="2573683"/>
          </a:xfrm>
          <a:prstGeom prst="rect">
            <a:avLst/>
          </a:prstGeom>
        </p:spPr>
      </p:pic>
      <p:sp>
        <p:nvSpPr>
          <p:cNvPr id="4" name="Content Placeholder 3"/>
          <p:cNvSpPr>
            <a:spLocks noGrp="1"/>
          </p:cNvSpPr>
          <p:nvPr>
            <p:ph type="body" sz="half" idx="2"/>
          </p:nvPr>
        </p:nvSpPr>
        <p:spPr>
          <a:xfrm>
            <a:off x="348343" y="4015014"/>
            <a:ext cx="8420099" cy="2146300"/>
          </a:xfrm>
        </p:spPr>
        <p:txBody>
          <a:bodyPr>
            <a:noAutofit/>
          </a:bodyPr>
          <a:lstStyle/>
          <a:p>
            <a:r>
              <a:rPr lang="en-US" sz="2200" dirty="0"/>
              <a:t>The stored program concept allows you to use a computer for one task, such as word processing, and then easily switch to a different type of computing task, such as editing a photo or playing music. It is the single most important characteristic that distinguishes computers from other simpler and less versatile digital devices, such as digital clocks, calculators, and cameras.</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Things (2 of 3)</a:t>
            </a:r>
          </a:p>
        </p:txBody>
      </p:sp>
      <p:sp>
        <p:nvSpPr>
          <p:cNvPr id="3" name="Content Placeholder 2"/>
          <p:cNvSpPr>
            <a:spLocks noGrp="1"/>
          </p:cNvSpPr>
          <p:nvPr>
            <p:ph idx="1"/>
          </p:nvPr>
        </p:nvSpPr>
        <p:spPr/>
        <p:txBody>
          <a:bodyPr>
            <a:normAutofit/>
          </a:bodyPr>
          <a:lstStyle/>
          <a:p>
            <a:pPr marL="860425" lvl="1" indent="-398463">
              <a:spcBef>
                <a:spcPts val="600"/>
              </a:spcBef>
            </a:pPr>
            <a:r>
              <a:rPr lang="en-US" dirty="0"/>
              <a:t>Motion</a:t>
            </a:r>
          </a:p>
          <a:p>
            <a:pPr marL="1376363" indent="-515938">
              <a:spcBef>
                <a:spcPts val="600"/>
              </a:spcBef>
              <a:buFont typeface="Wingdings" pitchFamily="2" charset="2"/>
              <a:buChar char="§"/>
            </a:pPr>
            <a:r>
              <a:rPr lang="en-US" sz="2200" dirty="0"/>
              <a:t>“A person or animal approached your cabin last night.”</a:t>
            </a:r>
          </a:p>
          <a:p>
            <a:pPr marL="1376363" indent="-515938">
              <a:spcBef>
                <a:spcPts val="600"/>
              </a:spcBef>
              <a:buFont typeface="Wingdings" pitchFamily="2" charset="2"/>
              <a:buChar char="§"/>
            </a:pPr>
            <a:r>
              <a:rPr lang="en-US" sz="2200" dirty="0"/>
              <a:t>“Your cat is at the litter box.”</a:t>
            </a:r>
          </a:p>
          <a:p>
            <a:pPr marL="860425" lvl="1" indent="-398463">
              <a:spcBef>
                <a:spcPts val="600"/>
              </a:spcBef>
            </a:pPr>
            <a:r>
              <a:rPr lang="en-US" dirty="0"/>
              <a:t>Light</a:t>
            </a:r>
          </a:p>
          <a:p>
            <a:pPr marL="1376363" indent="-461963">
              <a:spcBef>
                <a:spcPts val="600"/>
              </a:spcBef>
              <a:buFont typeface="Wingdings" pitchFamily="2" charset="2"/>
              <a:buChar char="§"/>
            </a:pPr>
            <a:r>
              <a:rPr lang="en-US" sz="2200" dirty="0"/>
              <a:t>“It’s 10 pm; your porch light isn’t on.”</a:t>
            </a:r>
          </a:p>
          <a:p>
            <a:pPr marL="1376363" indent="-461963">
              <a:spcBef>
                <a:spcPts val="600"/>
              </a:spcBef>
              <a:buFont typeface="Wingdings" pitchFamily="2" charset="2"/>
              <a:buChar char="§"/>
            </a:pPr>
            <a:r>
              <a:rPr lang="en-US" sz="2200" dirty="0"/>
              <a:t>“Do you want to dim the lights?”</a:t>
            </a:r>
          </a:p>
          <a:p>
            <a:pPr marL="1376363" indent="-461963">
              <a:spcBef>
                <a:spcPts val="600"/>
              </a:spcBef>
              <a:buFont typeface="Wingdings" pitchFamily="2" charset="2"/>
              <a:buChar char="§"/>
            </a:pPr>
            <a:r>
              <a:rPr lang="en-US" sz="2200" dirty="0"/>
              <a:t>“Your UV exposure has reached the limit.”</a:t>
            </a:r>
          </a:p>
          <a:p>
            <a:pPr marL="914400" lvl="1" indent="-452438">
              <a:spcBef>
                <a:spcPts val="600"/>
              </a:spcBef>
            </a:pPr>
            <a:r>
              <a:rPr lang="en-US" dirty="0"/>
              <a:t>Water</a:t>
            </a:r>
          </a:p>
          <a:p>
            <a:pPr marL="1376363" indent="-461963">
              <a:spcBef>
                <a:spcPts val="600"/>
              </a:spcBef>
              <a:buFont typeface="Wingdings" pitchFamily="2" charset="2"/>
              <a:buChar char="§"/>
            </a:pPr>
            <a:r>
              <a:rPr lang="en-US" sz="2200" dirty="0"/>
              <a:t>“Your basement floor seems to be wet.”</a:t>
            </a:r>
          </a:p>
          <a:p>
            <a:pPr marL="1376363" indent="-461963">
              <a:spcBef>
                <a:spcPts val="600"/>
              </a:spcBef>
              <a:buFont typeface="Wingdings" pitchFamily="2" charset="2"/>
              <a:buChar char="§"/>
            </a:pPr>
            <a:r>
              <a:rPr lang="en-US" sz="2200" dirty="0"/>
              <a:t>“Your swimming pool needs more chlorine.”</a:t>
            </a:r>
          </a:p>
          <a:p>
            <a:pPr marL="1376363" indent="-461963">
              <a:spcBef>
                <a:spcPts val="600"/>
              </a:spcBef>
              <a:buFont typeface="Wingdings" pitchFamily="2" charset="2"/>
              <a:buChar char="§"/>
            </a:pPr>
            <a:r>
              <a:rPr lang="en-US" sz="2200" dirty="0"/>
              <a:t>“Your plant needs water.”</a:t>
            </a:r>
          </a:p>
        </p:txBody>
      </p:sp>
    </p:spTree>
    <p:extLst>
      <p:ext uri="{BB962C8B-B14F-4D97-AF65-F5344CB8AC3E}">
        <p14:creationId xmlns:p14="http://schemas.microsoft.com/office/powerpoint/2010/main" val="25584923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Things (3 of 3)</a:t>
            </a:r>
          </a:p>
        </p:txBody>
      </p:sp>
      <p:sp>
        <p:nvSpPr>
          <p:cNvPr id="3" name="Content Placeholder 2"/>
          <p:cNvSpPr>
            <a:spLocks noGrp="1"/>
          </p:cNvSpPr>
          <p:nvPr>
            <p:ph idx="1"/>
          </p:nvPr>
        </p:nvSpPr>
        <p:spPr/>
        <p:txBody>
          <a:bodyPr>
            <a:normAutofit/>
          </a:bodyPr>
          <a:lstStyle/>
          <a:p>
            <a:pPr marL="914400" lvl="1" indent="-452438">
              <a:tabLst>
                <a:tab pos="860425" algn="l"/>
              </a:tabLst>
            </a:pPr>
            <a:r>
              <a:rPr lang="en-US" dirty="0"/>
              <a:t>Contact</a:t>
            </a:r>
          </a:p>
          <a:p>
            <a:pPr marL="1376363" indent="-461963">
              <a:buFont typeface="Wingdings" pitchFamily="2" charset="2"/>
              <a:buChar char="§"/>
            </a:pPr>
            <a:r>
              <a:rPr lang="en-US" sz="2200" dirty="0"/>
              <a:t>“Your front door isn’t locked.”</a:t>
            </a:r>
          </a:p>
          <a:p>
            <a:pPr marL="1376363" indent="-461963">
              <a:buFont typeface="Wingdings" pitchFamily="2" charset="2"/>
              <a:buChar char="§"/>
            </a:pPr>
            <a:r>
              <a:rPr lang="en-US" sz="2200" dirty="0"/>
              <a:t>“Your doorbell just rang.”</a:t>
            </a:r>
          </a:p>
          <a:p>
            <a:pPr marL="1376363" indent="-461963">
              <a:buFont typeface="Wingdings" pitchFamily="2" charset="2"/>
              <a:buChar char="§"/>
            </a:pPr>
            <a:r>
              <a:rPr lang="en-US" sz="2200" dirty="0"/>
              <a:t>“Your child just got home from school.”</a:t>
            </a:r>
          </a:p>
          <a:p>
            <a:pPr marL="914400" lvl="1" indent="-452438">
              <a:tabLst>
                <a:tab pos="860425" algn="l"/>
              </a:tabLst>
            </a:pPr>
            <a:r>
              <a:rPr lang="en-US" dirty="0"/>
              <a:t>Accelerometer</a:t>
            </a:r>
          </a:p>
          <a:p>
            <a:pPr marL="1376363" indent="-461963">
              <a:buFont typeface="Wingdings" pitchFamily="2" charset="2"/>
              <a:buChar char="§"/>
            </a:pPr>
            <a:r>
              <a:rPr lang="en-US" sz="2200" dirty="0"/>
              <a:t>“You’ve walked 10,000 steps today.”</a:t>
            </a:r>
          </a:p>
          <a:p>
            <a:pPr marL="1376363" indent="-461963">
              <a:buFont typeface="Wingdings" pitchFamily="2" charset="2"/>
              <a:buChar char="§"/>
            </a:pPr>
            <a:r>
              <a:rPr lang="en-US" sz="2200" dirty="0"/>
              <a:t>“The baggage handlers just dropped your suitcase.”</a:t>
            </a:r>
          </a:p>
          <a:p>
            <a:pPr marL="914400" lvl="1" indent="-452438">
              <a:tabLst>
                <a:tab pos="860425" algn="l"/>
              </a:tabLst>
            </a:pPr>
            <a:r>
              <a:rPr lang="en-US" dirty="0"/>
              <a:t>Temperature</a:t>
            </a:r>
          </a:p>
          <a:p>
            <a:pPr marL="1374775" indent="-460375">
              <a:buFont typeface="Wingdings" pitchFamily="2" charset="2"/>
              <a:buChar char="§"/>
            </a:pPr>
            <a:r>
              <a:rPr lang="en-US" sz="2200" dirty="0"/>
              <a:t>“Your oven is on.”</a:t>
            </a:r>
          </a:p>
          <a:p>
            <a:pPr marL="1374775" indent="-460375">
              <a:buFont typeface="Wingdings" pitchFamily="2" charset="2"/>
              <a:buChar char="§"/>
            </a:pPr>
            <a:r>
              <a:rPr lang="en-US" sz="2200" dirty="0"/>
              <a:t>“Your apartment is unusually hot.”</a:t>
            </a:r>
          </a:p>
          <a:p>
            <a:pPr marL="1374775" indent="-460375">
              <a:buFont typeface="Wingdings" pitchFamily="2" charset="2"/>
              <a:buChar char="§"/>
            </a:pPr>
            <a:r>
              <a:rPr lang="en-US" sz="2200" dirty="0"/>
              <a:t>“It’s below zero; remote start your car.”</a:t>
            </a:r>
          </a:p>
        </p:txBody>
      </p:sp>
    </p:spTree>
    <p:extLst>
      <p:ext uri="{BB962C8B-B14F-4D97-AF65-F5344CB8AC3E}">
        <p14:creationId xmlns:p14="http://schemas.microsoft.com/office/powerpoint/2010/main" val="38247173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(1 of 9)</a:t>
            </a:r>
          </a:p>
        </p:txBody>
      </p:sp>
      <p:sp>
        <p:nvSpPr>
          <p:cNvPr id="3" name="Content Placeholder 2"/>
          <p:cNvSpPr>
            <a:spLocks noGrp="1"/>
          </p:cNvSpPr>
          <p:nvPr>
            <p:ph idx="1"/>
          </p:nvPr>
        </p:nvSpPr>
        <p:spPr/>
        <p:txBody>
          <a:bodyPr>
            <a:normAutofit fontScale="92500"/>
          </a:bodyPr>
          <a:lstStyle/>
          <a:p>
            <a:r>
              <a:rPr lang="en-US" sz="2800" dirty="0"/>
              <a:t>Cars, trucks, trains, drones, planes, and machines that are usually piloted by humans become autonomous as the vehicles, rather than the humans, take over control of speed, braking, and steering</a:t>
            </a:r>
          </a:p>
          <a:p>
            <a:r>
              <a:rPr lang="en-US" sz="2800" dirty="0"/>
              <a:t>In general, autonomous vehicles use sense-plan-act algorithms that emerged with the development of robotic systems</a:t>
            </a:r>
          </a:p>
          <a:p>
            <a:r>
              <a:rPr lang="en-US" sz="2800" b="1" dirty="0"/>
              <a:t>Sense-plan-act algorithms </a:t>
            </a:r>
            <a:r>
              <a:rPr lang="en-US" sz="2800" dirty="0"/>
              <a:t>gather data, analyze it, and then carry out the required actions</a:t>
            </a:r>
          </a:p>
          <a:p>
            <a:r>
              <a:rPr lang="en-US" sz="2800" dirty="0"/>
              <a:t>Multiple sense-plan-act loops operate simultaneously</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(2 of 9)</a:t>
            </a:r>
          </a:p>
        </p:txBody>
      </p:sp>
      <p:pic>
        <p:nvPicPr>
          <p:cNvPr id="1026" name="Picture 2" descr="An illustration with three sections depicts the Sense-Plan-Act algorithm adopted for Self-Driving cars. Section one titled “Sense” depicts an illustration of a car. The supporting text associated with this section read as: “Sensors on the vehicle gather raw data about the nearby environment and the status of the vehicle itself. Environmental data comes from sensing nearby vehicles, people, animals, and other objects, as well as the roadway itself. Vehicle status data includes speed, direction, angle, and altitude. Sensor data is delivered to an onboard computer, where software quickly processes the input to identify road hazards and navigational points.” section two titled “Plan” depicts text that read as: “Brake? Reduce Speed? Honk? and Change Lanes?” The supporting text associated with this section reads “Based on its interpretation of sensor data, the onboard computer applies a series of rules to determine the best course of action. For example, if radar data indicates that the vehicle ahead is slowing down, the computer must decide whether to adjust its speed or change lanes. The decision is based on rules such as “If the vehicle ahead slows down gradually, and the left lane is clear, then move to the left lane.”” Section three titled “Act” depicts an illustration of two cars on one side of a line. Car 2 is trying to cross the line and enter the other lane. The supporting text associated with the illustration reads “After the computer determines a course of action, it sends signals to the vehicle’s control systems. A signal to the car’s steering system can initiate a lane change. Signals could also be sent to the car’s throttle or braking system to achieve a change in spe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18" y="1880062"/>
            <a:ext cx="6519365" cy="346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624482"/>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(3 of 9)</a:t>
            </a:r>
          </a:p>
        </p:txBody>
      </p:sp>
      <p:sp>
        <p:nvSpPr>
          <p:cNvPr id="3" name="Content Placeholder 2"/>
          <p:cNvSpPr>
            <a:spLocks noGrp="1"/>
          </p:cNvSpPr>
          <p:nvPr>
            <p:ph idx="1"/>
          </p:nvPr>
        </p:nvSpPr>
        <p:spPr/>
        <p:txBody>
          <a:bodyPr>
            <a:noAutofit/>
          </a:bodyPr>
          <a:lstStyle/>
          <a:p>
            <a:r>
              <a:rPr lang="en-US" b="1" dirty="0"/>
              <a:t>Sense </a:t>
            </a:r>
          </a:p>
          <a:p>
            <a:pPr lvl="1"/>
            <a:r>
              <a:rPr lang="en-US" dirty="0"/>
              <a:t>Sensors on the vehicle gather raw data about the nearby environment and the status of the vehicle itself. Environmental data comes from sensing nearby vehicles, people, animals, and other objects, as well as the roadway itself. Vehicle status data includes speed, direction, angle, and altitude. Sensor data is delivered to an onboard computer, where software quickly processes the input to identify road hazards and navigational points.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(4 of 9)</a:t>
            </a:r>
          </a:p>
        </p:txBody>
      </p:sp>
      <p:sp>
        <p:nvSpPr>
          <p:cNvPr id="3" name="Content Placeholder 2"/>
          <p:cNvSpPr>
            <a:spLocks noGrp="1"/>
          </p:cNvSpPr>
          <p:nvPr>
            <p:ph idx="1"/>
          </p:nvPr>
        </p:nvSpPr>
        <p:spPr/>
        <p:txBody>
          <a:bodyPr>
            <a:normAutofit/>
          </a:bodyPr>
          <a:lstStyle/>
          <a:p>
            <a:r>
              <a:rPr lang="en-US" b="1" dirty="0"/>
              <a:t>Plan</a:t>
            </a:r>
          </a:p>
          <a:p>
            <a:pPr lvl="1"/>
            <a:r>
              <a:rPr lang="en-US" dirty="0"/>
              <a:t>Based on its interpretation of sensor data, the onboard computer applies a series of rules to determine the best course of action. For example, if radar data indicates that the vehicle ahead is slowing down, the computer must decide whether to adjust its speed or change lanes. The decision is based on rules such as “If the vehicle ahead slows down gradually, and the left lane is clear, then move to the left lane.”</a:t>
            </a:r>
          </a:p>
        </p:txBody>
      </p:sp>
    </p:spTree>
    <p:extLst>
      <p:ext uri="{BB962C8B-B14F-4D97-AF65-F5344CB8AC3E}">
        <p14:creationId xmlns:p14="http://schemas.microsoft.com/office/powerpoint/2010/main" val="3728420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(5 of 9)</a:t>
            </a:r>
          </a:p>
        </p:txBody>
      </p:sp>
      <p:sp>
        <p:nvSpPr>
          <p:cNvPr id="3" name="Content Placeholder 2"/>
          <p:cNvSpPr>
            <a:spLocks noGrp="1"/>
          </p:cNvSpPr>
          <p:nvPr>
            <p:ph idx="1"/>
          </p:nvPr>
        </p:nvSpPr>
        <p:spPr/>
        <p:txBody>
          <a:bodyPr>
            <a:normAutofit/>
          </a:bodyPr>
          <a:lstStyle/>
          <a:p>
            <a:r>
              <a:rPr lang="en-US" b="1" dirty="0"/>
              <a:t>Act. </a:t>
            </a:r>
          </a:p>
          <a:p>
            <a:pPr lvl="1"/>
            <a:r>
              <a:rPr lang="en-US" dirty="0"/>
              <a:t>After the computer determines a course of action, it sends signals to the vehicle’s control systems. A signal to the car’s steering system can initiate a lane change. Signals could also be sent to the car’s throttle or braking system to achieve a change in speed.</a:t>
            </a:r>
          </a:p>
        </p:txBody>
      </p:sp>
    </p:spTree>
    <p:extLst>
      <p:ext uri="{BB962C8B-B14F-4D97-AF65-F5344CB8AC3E}">
        <p14:creationId xmlns:p14="http://schemas.microsoft.com/office/powerpoint/2010/main" val="26004451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(6 of 9)</a:t>
            </a:r>
          </a:p>
        </p:txBody>
      </p:sp>
      <p:sp>
        <p:nvSpPr>
          <p:cNvPr id="3" name="Content Placeholder 2"/>
          <p:cNvSpPr>
            <a:spLocks noGrp="1"/>
          </p:cNvSpPr>
          <p:nvPr>
            <p:ph idx="1"/>
          </p:nvPr>
        </p:nvSpPr>
        <p:spPr/>
        <p:txBody>
          <a:bodyPr/>
          <a:lstStyle/>
          <a:p>
            <a:r>
              <a:rPr lang="en-US" b="1" dirty="0"/>
              <a:t>Lidar </a:t>
            </a:r>
            <a:r>
              <a:rPr lang="en-US" dirty="0"/>
              <a:t>(light detection and radar) is a key input for the computer algorithms that steer an autonomous vehicle, but radar, sonar, infrared, GPS, cameras, and internal navigation systems also supply essential data</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(7 of 9)</a:t>
            </a:r>
          </a:p>
        </p:txBody>
      </p:sp>
      <p:sp>
        <p:nvSpPr>
          <p:cNvPr id="3" name="Content Placeholder 2"/>
          <p:cNvSpPr>
            <a:spLocks noGrp="1"/>
          </p:cNvSpPr>
          <p:nvPr>
            <p:ph idx="1"/>
          </p:nvPr>
        </p:nvSpPr>
        <p:spPr/>
        <p:txBody>
          <a:bodyPr>
            <a:normAutofit lnSpcReduction="10000"/>
          </a:bodyPr>
          <a:lstStyle/>
          <a:p>
            <a:r>
              <a:rPr lang="en-US" sz="2400" b="1" dirty="0"/>
              <a:t>Lidar </a:t>
            </a:r>
            <a:r>
              <a:rPr lang="en-US" sz="2400" dirty="0"/>
              <a:t>systems determine distance to obstacles using laser range finders. This device calculates the distance to objects based on the time it takes for the laser beam to reach an object and return. The range for this device is about 650 feet (200 meters), and 360-degree Lidar arrays can gather millions of data points per second to map objects in a 65-foot radius of the vehicle.</a:t>
            </a:r>
          </a:p>
          <a:p>
            <a:r>
              <a:rPr lang="en-US" sz="2400" b="1" dirty="0"/>
              <a:t>Radar </a:t>
            </a:r>
            <a:r>
              <a:rPr lang="en-US" sz="2400" dirty="0"/>
              <a:t>adds more data about the nearby environment. Radar, which uses sound waves, does a good job of sensing metallicobjects, but does not sense pedestrians and other non-metallic objects. It is primarily used to track nearby vehicles. It is currently used in adaptive cruise control systems to maintain a safe distance to the car in front.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(8 of 9)</a:t>
            </a:r>
          </a:p>
        </p:txBody>
      </p:sp>
      <p:sp>
        <p:nvSpPr>
          <p:cNvPr id="3" name="Content Placeholder 2"/>
          <p:cNvSpPr>
            <a:spLocks noGrp="1"/>
          </p:cNvSpPr>
          <p:nvPr>
            <p:ph idx="1"/>
          </p:nvPr>
        </p:nvSpPr>
        <p:spPr/>
        <p:txBody>
          <a:bodyPr>
            <a:noAutofit/>
          </a:bodyPr>
          <a:lstStyle/>
          <a:p>
            <a:r>
              <a:rPr lang="en-US" sz="2400" b="1" dirty="0"/>
              <a:t>GPS </a:t>
            </a:r>
            <a:r>
              <a:rPr lang="en-US" sz="2400" dirty="0"/>
              <a:t>uses orbiting satellites to determine a vehicle’s position. The coordinates received from the GPS are cross-referenced with digital road maps. Civilian GPS is accurate to about ten feet, but augmentation technology improves location accuracy. Soon, augmented GPS systems should be able to calculate position with accuracy of one inch.</a:t>
            </a:r>
          </a:p>
          <a:p>
            <a:r>
              <a:rPr lang="en-US" sz="2400" b="1" dirty="0"/>
              <a:t>Infrared </a:t>
            </a:r>
            <a:r>
              <a:rPr lang="en-US" sz="2400" dirty="0"/>
              <a:t>sensors can be used to sense the heat signatures of pedestrians and animals, particularly when it is dark.</a:t>
            </a:r>
          </a:p>
          <a:p>
            <a:r>
              <a:rPr lang="en-US" sz="2400" b="1" dirty="0"/>
              <a:t>Internal navigation systems </a:t>
            </a:r>
            <a:r>
              <a:rPr lang="en-US" sz="2400" dirty="0"/>
              <a:t>(INS) include gyroscopes and accelerometers that continuously calculate position, orientation, and speed of the vehicle. </a:t>
            </a:r>
          </a:p>
        </p:txBody>
      </p:sp>
    </p:spTree>
    <p:extLst>
      <p:ext uri="{BB962C8B-B14F-4D97-AF65-F5344CB8AC3E}">
        <p14:creationId xmlns:p14="http://schemas.microsoft.com/office/powerpoint/2010/main" val="14426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1854"/>
            <a:ext cx="8032638" cy="762544"/>
          </a:xfrm>
        </p:spPr>
        <p:txBody>
          <a:bodyPr/>
          <a:lstStyle/>
          <a:p>
            <a:r>
              <a:rPr lang="en-US" dirty="0"/>
              <a:t>Computers (6 of</a:t>
            </a:r>
            <a:r>
              <a:rPr lang="en-US" baseline="0" dirty="0"/>
              <a:t> 7</a:t>
            </a:r>
            <a:r>
              <a:rPr lang="en-US" dirty="0"/>
              <a:t>)</a:t>
            </a:r>
          </a:p>
        </p:txBody>
      </p:sp>
      <p:sp>
        <p:nvSpPr>
          <p:cNvPr id="4" name="Content Placeholder 3"/>
          <p:cNvSpPr>
            <a:spLocks noGrp="1"/>
          </p:cNvSpPr>
          <p:nvPr>
            <p:ph type="body" sz="half" idx="2"/>
          </p:nvPr>
        </p:nvSpPr>
        <p:spPr>
          <a:xfrm>
            <a:off x="635282" y="915858"/>
            <a:ext cx="8087803" cy="1943075"/>
          </a:xfrm>
        </p:spPr>
        <p:txBody>
          <a:bodyPr>
            <a:noAutofit/>
          </a:bodyPr>
          <a:lstStyle/>
          <a:p>
            <a:pPr marL="342900" indent="-342900">
              <a:buFont typeface="Arial" pitchFamily="34" charset="0"/>
              <a:buChar char="•"/>
            </a:pPr>
            <a:r>
              <a:rPr lang="en-US" sz="2600" dirty="0"/>
              <a:t>Computers run three main types of software:</a:t>
            </a:r>
          </a:p>
          <a:p>
            <a:pPr lvl="2" indent="-457200">
              <a:buFont typeface="Arial" pitchFamily="34" charset="0"/>
              <a:buChar char="–"/>
            </a:pPr>
            <a:r>
              <a:rPr lang="en-US" sz="2400" dirty="0"/>
              <a:t>Application software</a:t>
            </a:r>
          </a:p>
          <a:p>
            <a:pPr lvl="2" indent="-457200">
              <a:buFont typeface="Arial" pitchFamily="34" charset="0"/>
              <a:buChar char="–"/>
            </a:pPr>
            <a:r>
              <a:rPr lang="en-US" sz="2400" dirty="0"/>
              <a:t>System software</a:t>
            </a:r>
          </a:p>
          <a:p>
            <a:pPr lvl="2" indent="-457200">
              <a:buFont typeface="Arial" pitchFamily="34" charset="0"/>
              <a:buChar char="–"/>
            </a:pPr>
            <a:r>
              <a:rPr lang="en-US" sz="2400" dirty="0"/>
              <a:t>Development tools</a:t>
            </a:r>
          </a:p>
        </p:txBody>
      </p:sp>
      <p:pic>
        <p:nvPicPr>
          <p:cNvPr id="6" name="Picture 2" descr="An illustration with three sections depicts the software categories. Section one is labeled “Application Software” which is followed by connected chain of various software labeled “Word Processor” “Mobile apps,” and “Spreadsheet software.” Section two is labeled “System Software” which is followed by a connected chain of software labeled “Operating systems,” “CPU monitor,” and “Device drivers.” Section is labeled “Development Tools” which is followed by a connected chain of software labeled “Programming languages” “Scripting languages” and “Debugging tool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6267" y="3006238"/>
            <a:ext cx="3940087" cy="312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Vehicles (9 of 9)</a:t>
            </a:r>
          </a:p>
        </p:txBody>
      </p:sp>
      <p:sp>
        <p:nvSpPr>
          <p:cNvPr id="3" name="Content Placeholder 2"/>
          <p:cNvSpPr>
            <a:spLocks noGrp="1"/>
          </p:cNvSpPr>
          <p:nvPr>
            <p:ph idx="1"/>
          </p:nvPr>
        </p:nvSpPr>
        <p:spPr/>
        <p:txBody>
          <a:bodyPr>
            <a:noAutofit/>
          </a:bodyPr>
          <a:lstStyle/>
          <a:p>
            <a:pPr marL="344488" indent="0">
              <a:buNone/>
            </a:pPr>
            <a:r>
              <a:rPr lang="en-US" sz="2400" dirty="0"/>
              <a:t>These systems can monitor position if GPS signals are temporarily blocked by the structures in a dense urban area.</a:t>
            </a:r>
          </a:p>
          <a:p>
            <a:r>
              <a:rPr lang="en-US" sz="2400" b="1" dirty="0"/>
              <a:t>Cameras </a:t>
            </a:r>
            <a:r>
              <a:rPr lang="en-US" sz="2400" dirty="0"/>
              <a:t>collect images of road signs and traffic signals, which are analyzed by image recognition software.</a:t>
            </a:r>
          </a:p>
        </p:txBody>
      </p:sp>
    </p:spTree>
    <p:extLst>
      <p:ext uri="{BB962C8B-B14F-4D97-AF65-F5344CB8AC3E}">
        <p14:creationId xmlns:p14="http://schemas.microsoft.com/office/powerpoint/2010/main" val="428547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(7 of 7)</a:t>
            </a:r>
          </a:p>
        </p:txBody>
      </p:sp>
      <p:sp>
        <p:nvSpPr>
          <p:cNvPr id="3" name="Content Placeholder 2"/>
          <p:cNvSpPr>
            <a:spLocks noGrp="1"/>
          </p:cNvSpPr>
          <p:nvPr>
            <p:ph idx="1"/>
          </p:nvPr>
        </p:nvSpPr>
        <p:spPr/>
        <p:txBody>
          <a:bodyPr>
            <a:normAutofit/>
          </a:bodyPr>
          <a:lstStyle/>
          <a:p>
            <a:r>
              <a:rPr lang="en-US" b="1" dirty="0"/>
              <a:t>Application software</a:t>
            </a:r>
            <a:r>
              <a:rPr lang="en-US" dirty="0"/>
              <a:t> is a set of computer programs that helps a person carry out a task</a:t>
            </a:r>
          </a:p>
          <a:p>
            <a:r>
              <a:rPr lang="en-US" dirty="0"/>
              <a:t>The primary purpose of </a:t>
            </a:r>
            <a:r>
              <a:rPr lang="en-US" b="1" dirty="0"/>
              <a:t>system software</a:t>
            </a:r>
            <a:r>
              <a:rPr lang="en-US" dirty="0"/>
              <a:t> is to help the computer system monitor itself in order to function efficiently (an example of system software is a </a:t>
            </a:r>
            <a:r>
              <a:rPr lang="en-US" b="1" dirty="0"/>
              <a:t>computer operating system</a:t>
            </a:r>
            <a:r>
              <a:rPr lang="en-US" dirty="0"/>
              <a:t> or OS)</a:t>
            </a:r>
          </a:p>
          <a:p>
            <a:r>
              <a:rPr lang="en-US" b="1" dirty="0"/>
              <a:t>Development tools</a:t>
            </a:r>
            <a:r>
              <a:rPr lang="en-US" dirty="0"/>
              <a:t> are used for creating software applications, Web sites, operating systems, and utilities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 and Chips (1 of 7)</a:t>
            </a:r>
          </a:p>
        </p:txBody>
      </p:sp>
      <p:sp>
        <p:nvSpPr>
          <p:cNvPr id="3" name="Content Placeholder 2"/>
          <p:cNvSpPr>
            <a:spLocks noGrp="1"/>
          </p:cNvSpPr>
          <p:nvPr>
            <p:ph idx="1"/>
          </p:nvPr>
        </p:nvSpPr>
        <p:spPr/>
        <p:txBody>
          <a:bodyPr/>
          <a:lstStyle/>
          <a:p>
            <a:r>
              <a:rPr lang="en-US" dirty="0"/>
              <a:t>The small circuit boards and integrated circuits you see when you open up a digital device are the essence of digital electronics</a:t>
            </a:r>
          </a:p>
          <a:p>
            <a:r>
              <a:rPr lang="en-US" dirty="0"/>
              <a:t>Digital electronics represent data bits as electrical signals that travel over circuits in much the same way that electricity flows over a wire when you turn on a light switch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7001"/>
            <a:ext cx="8032638" cy="759974"/>
          </a:xfrm>
        </p:spPr>
        <p:txBody>
          <a:bodyPr/>
          <a:lstStyle/>
          <a:p>
            <a:r>
              <a:rPr lang="en-US" dirty="0"/>
              <a:t>Circuits and Chips (2 of 7)</a:t>
            </a:r>
          </a:p>
        </p:txBody>
      </p:sp>
      <p:sp>
        <p:nvSpPr>
          <p:cNvPr id="4" name="Content Placeholder 3"/>
          <p:cNvSpPr>
            <a:spLocks noGrp="1"/>
          </p:cNvSpPr>
          <p:nvPr>
            <p:ph type="body" sz="half" idx="2"/>
          </p:nvPr>
        </p:nvSpPr>
        <p:spPr>
          <a:xfrm>
            <a:off x="166256" y="1166841"/>
            <a:ext cx="8809268" cy="2108374"/>
          </a:xfrm>
        </p:spPr>
        <p:txBody>
          <a:bodyPr>
            <a:noAutofit/>
          </a:bodyPr>
          <a:lstStyle/>
          <a:p>
            <a:r>
              <a:rPr lang="en-US" sz="2600" dirty="0"/>
              <a:t>This little circuit is composed of electrical pathways (lines), transistors (circles), and resistors (rectangle). The electronics for digital devices require millions of similar circuits. Today, this circuitry is condensed into integrated circuits.</a:t>
            </a:r>
          </a:p>
        </p:txBody>
      </p:sp>
      <p:pic>
        <p:nvPicPr>
          <p:cNvPr id="6" name="Picture 3" descr="An illustration depicts a simple circuit. The supporting text associated with the illustration reads “This little circuit is composed of electrical pathways (lines), transistors (circles), and resistors (rectangles). The electronics for digital devices require millions of similar circuits. Today, this circuitry is condensed into integrated circuits.”"/>
          <p:cNvPicPr>
            <a:picLocks noChangeAspect="1"/>
          </p:cNvPicPr>
          <p:nvPr/>
        </p:nvPicPr>
        <p:blipFill>
          <a:blip r:embed="rId2" cstate="print"/>
          <a:stretch>
            <a:fillRect/>
          </a:stretch>
        </p:blipFill>
        <p:spPr>
          <a:xfrm>
            <a:off x="2302298" y="3497587"/>
            <a:ext cx="4019869" cy="2611198"/>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 and Chips (3 of 7)</a:t>
            </a:r>
          </a:p>
        </p:txBody>
      </p:sp>
      <p:sp>
        <p:nvSpPr>
          <p:cNvPr id="3" name="Content Placeholder 2"/>
          <p:cNvSpPr>
            <a:spLocks noGrp="1"/>
          </p:cNvSpPr>
          <p:nvPr>
            <p:ph idx="1"/>
          </p:nvPr>
        </p:nvSpPr>
        <p:spPr/>
        <p:txBody>
          <a:bodyPr>
            <a:normAutofit/>
          </a:bodyPr>
          <a:lstStyle/>
          <a:p>
            <a:r>
              <a:rPr lang="en-US" dirty="0"/>
              <a:t>An integrated circuit (IC) is a set of microscopic electronic circuits etched onto a thin slide of semiconducting material</a:t>
            </a:r>
          </a:p>
          <a:p>
            <a:r>
              <a:rPr lang="en-US" dirty="0"/>
              <a:t>The terms </a:t>
            </a:r>
            <a:r>
              <a:rPr lang="en-US" i="1" dirty="0"/>
              <a:t>computer chip</a:t>
            </a:r>
            <a:r>
              <a:rPr lang="en-US" dirty="0"/>
              <a:t>, </a:t>
            </a:r>
            <a:r>
              <a:rPr lang="en-US" i="1" dirty="0"/>
              <a:t>microchip</a:t>
            </a:r>
            <a:r>
              <a:rPr lang="en-US" dirty="0"/>
              <a:t>, and </a:t>
            </a:r>
            <a:r>
              <a:rPr lang="en-US" i="1" dirty="0"/>
              <a:t>chip</a:t>
            </a:r>
            <a:r>
              <a:rPr lang="en-US" dirty="0"/>
              <a:t> are commonly used to refer to integrated circuits</a:t>
            </a:r>
          </a:p>
          <a:p>
            <a:r>
              <a:rPr lang="en-US" b="1" dirty="0"/>
              <a:t>Semiconductors</a:t>
            </a:r>
            <a:r>
              <a:rPr lang="en-US" dirty="0"/>
              <a:t>, such as silicon and germanium, are substances with properties between those of a conductor (like copper) and an insulator (like wood)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 and Chips (4</a:t>
            </a:r>
            <a:r>
              <a:rPr lang="en-US" baseline="0" dirty="0"/>
              <a:t> of 7</a:t>
            </a:r>
            <a:r>
              <a:rPr lang="en-US" dirty="0"/>
              <a:t>)</a:t>
            </a:r>
          </a:p>
        </p:txBody>
      </p:sp>
      <p:pic>
        <p:nvPicPr>
          <p:cNvPr id="5" name="Picture 2" descr="An illustration with three sections depicts different types of computer chips. Section one titled “Blank semiconductor chip” depicts a blank gradient colored rhombus shaped block. Section two titled “Chip etched with circuits” depicts a black colored rhombus shaped block with closely spaced white lines representing circuits on it. Section three titled “Chip ready for packaging” depicts a rhombus shaped block with electrical pathways and transistors etched on it. The text associated with the block reads “Intel Corporation All rights reserved.” To the right of the third section is a finger which shows that these chips are the size of a person's fingernail."/>
          <p:cNvPicPr>
            <a:picLocks noChangeAspect="1"/>
          </p:cNvPicPr>
          <p:nvPr/>
        </p:nvPicPr>
        <p:blipFill>
          <a:blip r:embed="rId2" cstate="print"/>
          <a:stretch>
            <a:fillRect/>
          </a:stretch>
        </p:blipFill>
        <p:spPr>
          <a:xfrm>
            <a:off x="740228" y="2234740"/>
            <a:ext cx="7848443" cy="1834909"/>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Circuits and Chips (5 of 7)</a:t>
            </a:r>
          </a:p>
        </p:txBody>
      </p:sp>
      <p:pic>
        <p:nvPicPr>
          <p:cNvPr id="6" name="Picture 5" descr="An illustration with two sections depicts two types of chip carriers. The first image is a DIP, with supporting text that read: &quot;DIPs have two rows of pins that connect the chip to a circuit board.” Section two shows an LGS. The supporting text associated with the illustration reads “An LGA is a square chip package, typically used for microprocessors, with pins arranged in concentric squares.”"/>
          <p:cNvPicPr>
            <a:picLocks noChangeAspect="1"/>
          </p:cNvPicPr>
          <p:nvPr/>
        </p:nvPicPr>
        <p:blipFill>
          <a:blip r:embed="rId2" cstate="print"/>
          <a:stretch>
            <a:fillRect/>
          </a:stretch>
        </p:blipFill>
        <p:spPr>
          <a:xfrm>
            <a:off x="820991" y="1942967"/>
            <a:ext cx="7385891" cy="3248153"/>
          </a:xfrm>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 and Chips (6 of 7)</a:t>
            </a:r>
          </a:p>
        </p:txBody>
      </p:sp>
      <p:sp>
        <p:nvSpPr>
          <p:cNvPr id="3" name="Content Placeholder 2"/>
          <p:cNvSpPr>
            <a:spLocks noGrp="1"/>
          </p:cNvSpPr>
          <p:nvPr>
            <p:ph idx="1"/>
          </p:nvPr>
        </p:nvSpPr>
        <p:spPr/>
        <p:txBody>
          <a:bodyPr/>
          <a:lstStyle/>
          <a:p>
            <a:r>
              <a:rPr lang="en-US" dirty="0"/>
              <a:t>The electronic components of most digital devices are mounted on a circuit board called a system board, motherboard, or main board</a:t>
            </a:r>
          </a:p>
          <a:p>
            <a:r>
              <a:rPr lang="en-US" dirty="0"/>
              <a:t>The </a:t>
            </a:r>
            <a:r>
              <a:rPr lang="en-US" b="1" dirty="0"/>
              <a:t>system board </a:t>
            </a:r>
            <a:r>
              <a:rPr lang="en-US" dirty="0"/>
              <a:t>houses all essential chips and provides connecting circuitry between them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a:t>
            </a:r>
            <a:r>
              <a:rPr lang="en-US" dirty="0"/>
              <a:t> Contents</a:t>
            </a:r>
          </a:p>
        </p:txBody>
      </p:sp>
      <p:sp>
        <p:nvSpPr>
          <p:cNvPr id="3" name="Content Placeholder 2"/>
          <p:cNvSpPr>
            <a:spLocks noGrp="1"/>
          </p:cNvSpPr>
          <p:nvPr>
            <p:ph type="body" idx="4294967295"/>
          </p:nvPr>
        </p:nvSpPr>
        <p:spPr>
          <a:xfrm>
            <a:off x="228600" y="1295400"/>
            <a:ext cx="8763000" cy="4830763"/>
          </a:xfrm>
        </p:spPr>
        <p:txBody>
          <a:bodyPr>
            <a:normAutofit/>
          </a:bodyPr>
          <a:lstStyle/>
          <a:p>
            <a:r>
              <a:rPr lang="en-US" sz="2600" dirty="0"/>
              <a:t>Section A: Device Basics</a:t>
            </a:r>
          </a:p>
          <a:p>
            <a:r>
              <a:rPr lang="en-US" sz="2600" dirty="0"/>
              <a:t>Section B: Device Options</a:t>
            </a:r>
          </a:p>
          <a:p>
            <a:r>
              <a:rPr lang="en-US" sz="2600" dirty="0"/>
              <a:t>Section C: Processors and Memory</a:t>
            </a:r>
          </a:p>
          <a:p>
            <a:r>
              <a:rPr lang="en-US" sz="2600" dirty="0"/>
              <a:t>Section D: Storage</a:t>
            </a:r>
          </a:p>
          <a:p>
            <a:r>
              <a:rPr lang="en-US" sz="2600" dirty="0"/>
              <a:t>Section E: Input and Output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 and Chips (7 of 7)</a:t>
            </a:r>
          </a:p>
        </p:txBody>
      </p:sp>
      <p:pic>
        <p:nvPicPr>
          <p:cNvPr id="5" name="Picture 2" descr="An illustration with two sections. Section A depicts the front end of a system board. At the center of the board is a large rectangular block labeled “Processor” with two black colored ports. To the right of the processor are green, pink and blue colored squares labeled “Control Chips.” To the left of the processor is an orange colored square labeled “memory.” At the bottom right corner of the system board, is a yellow colored square labeled “Input and output.” Small black colored rectangular bars representing chips, thin white lines representing electrical pathways, and circles representing transistors are seen all over the board. &#10;Section B depicts the rear end of the system board. At the bottom of the system board, is a large rectangular block labeled “Memory” which is divided into small partitions. At the upper right corner is a yellow colored square labeled “Memory.” At the lower left corner of the board is the orange colored square labeled “Audio Processi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721" y="1712686"/>
            <a:ext cx="4828839" cy="429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(1 of 4)</a:t>
            </a:r>
          </a:p>
        </p:txBody>
      </p:sp>
      <p:sp>
        <p:nvSpPr>
          <p:cNvPr id="3" name="Content Placeholder 2"/>
          <p:cNvSpPr>
            <a:spLocks noGrp="1"/>
          </p:cNvSpPr>
          <p:nvPr>
            <p:ph idx="1"/>
          </p:nvPr>
        </p:nvSpPr>
        <p:spPr/>
        <p:txBody>
          <a:bodyPr/>
          <a:lstStyle/>
          <a:p>
            <a:r>
              <a:rPr lang="en-US" dirty="0"/>
              <a:t>In the computer industry the term </a:t>
            </a:r>
            <a:r>
              <a:rPr lang="en-US" b="1" dirty="0"/>
              <a:t>form factor </a:t>
            </a:r>
            <a:r>
              <a:rPr lang="en-US" dirty="0"/>
              <a:t>refers to the size and dimensions of a device or components, such as circuit boards and system units</a:t>
            </a:r>
          </a:p>
          <a:p>
            <a:r>
              <a:rPr lang="en-US" dirty="0"/>
              <a:t>The term </a:t>
            </a:r>
            <a:r>
              <a:rPr lang="en-US" b="1" dirty="0"/>
              <a:t>system unit </a:t>
            </a:r>
            <a:r>
              <a:rPr lang="en-US" dirty="0"/>
              <a:t>is tech speak for the part of a digital device that holds the system board</a:t>
            </a:r>
          </a:p>
          <a:p>
            <a:r>
              <a:rPr lang="en-US" dirty="0"/>
              <a:t>Some popular form factors include: component, clamshell, and slate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(2 of 4)</a:t>
            </a:r>
          </a:p>
        </p:txBody>
      </p:sp>
      <p:pic>
        <p:nvPicPr>
          <p:cNvPr id="5" name="Picture2" descr="An illustration depicts the different components of a system. The large screen of the system is labeled “Display device.” A Small button at the bottom right corner of the screen is labeled “Display on/off button.” A small circular device attached at the top of the display device is labeled “Camera.” A large rectangular box on which the display device is mounted is labeled “Hard disk drive and system board (inside system unit).” A slot on the front side of the Hard disk drive is labeled “CD/DVD drive.” A circular button at the center of the Hard disk drive is labeled “Computer on/off button.” Small rectangular boxes on either side of the hard disk drive are labeled “Speaker.” A flat rectangular block with keys that are placed before the system is labeled “Keyboard.” A small oval shaped device to the placed to the right of the keyboard is labeled “Mouse.” "/>
          <p:cNvPicPr>
            <a:picLocks noChangeAspect="1"/>
          </p:cNvPicPr>
          <p:nvPr/>
        </p:nvPicPr>
        <p:blipFill>
          <a:blip r:embed="rId2" cstate="print"/>
          <a:stretch>
            <a:fillRect/>
          </a:stretch>
        </p:blipFill>
        <p:spPr>
          <a:xfrm>
            <a:off x="2583894" y="1451429"/>
            <a:ext cx="4513591" cy="4465333"/>
          </a:xfrm>
          <a:prstGeom prst="rect">
            <a:avLst/>
          </a:prstGeom>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Components (3 of 4)</a:t>
            </a:r>
          </a:p>
        </p:txBody>
      </p:sp>
      <p:pic>
        <p:nvPicPr>
          <p:cNvPr id="6" name="Picture 2" descr="An illustration depicts a typical clamshell device. The device is represented as two flat rectangular blocks that are hinged together. The upper rectangular block that is positioned perpendicular to the horizontal block is labeled “Display screen.” A small device at the top central region of the display screen is labeled “Camera.” A small circular hole to the right of the camera is labeled “Microphone.” The flat rectangular block is labeled “System Unit.” The region of the system unit with keys is labeled “Keyboard.” A small square-shaped depression below the keyboard is labeled “Touchpad.” A small button at the upper right corner above the keyboard is labeled “On/off button.” The region to the left of on/off button is labeled “Speakers.” A slot at the right side of the system unit is labeled “CD/DVD drive.” A text pointing to the interior of the system unit reads “Hard disk drive, battery, and system board (inside system unit).” "/>
          <p:cNvPicPr>
            <a:picLocks noChangeAspect="1"/>
          </p:cNvPicPr>
          <p:nvPr/>
        </p:nvPicPr>
        <p:blipFill>
          <a:blip r:embed="rId2" cstate="print"/>
          <a:stretch>
            <a:fillRect/>
          </a:stretch>
        </p:blipFill>
        <p:spPr>
          <a:xfrm>
            <a:off x="1655403" y="1494970"/>
            <a:ext cx="5707039" cy="4513944"/>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(4 of 4)</a:t>
            </a:r>
          </a:p>
        </p:txBody>
      </p:sp>
      <p:pic>
        <p:nvPicPr>
          <p:cNvPr id="3074" name="Picture 2" descr="An illustration depicts a typical slate device that is represented as a long rectangular block. The front side of the block except for the small regions at the top and bottom is labeled “Display screen.” A thin horizontal depression at the top, above the display screen, is labeled “Microphone.” A small circular device to the left of the microphone is labeled “Camera.” The Small button to the left of the display screen on the sides is labeled “Ring or Silent switch.” A small button below the ring or silent switch is labeled “Volume button.” The Small button to the right of the display screen on the sides is labeled “On/off button.” The keys displayed at the lower half of the display screen are labeled “Virtual keypad.” A circular button at the bottom of the device below the display screen is labeled “Home button.” The region to the right of the home button is labeled “Speaker.” The text pointing to the interior of the device reads “Battery, antenna, and system board (inside system uni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313" y="1437210"/>
            <a:ext cx="5409374" cy="456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(1 of 6)</a:t>
            </a:r>
          </a:p>
        </p:txBody>
      </p:sp>
      <p:sp>
        <p:nvSpPr>
          <p:cNvPr id="3" name="Content Placeholder 2"/>
          <p:cNvSpPr>
            <a:spLocks noGrp="1"/>
          </p:cNvSpPr>
          <p:nvPr>
            <p:ph idx="1"/>
          </p:nvPr>
        </p:nvSpPr>
        <p:spPr/>
        <p:txBody>
          <a:bodyPr/>
          <a:lstStyle/>
          <a:p>
            <a:r>
              <a:rPr lang="en-US" dirty="0"/>
              <a:t>You can extend the life of your digital devices with regular maintenance</a:t>
            </a:r>
          </a:p>
          <a:p>
            <a:r>
              <a:rPr lang="en-US" dirty="0"/>
              <a:t>There are four components of digital devices that require maintenance:</a:t>
            </a:r>
          </a:p>
          <a:p>
            <a:pPr lvl="1"/>
            <a:r>
              <a:rPr lang="en-US" dirty="0"/>
              <a:t>System unit</a:t>
            </a:r>
          </a:p>
          <a:p>
            <a:pPr lvl="1"/>
            <a:r>
              <a:rPr lang="en-US" dirty="0"/>
              <a:t>Keyboard</a:t>
            </a:r>
          </a:p>
          <a:p>
            <a:pPr lvl="1"/>
            <a:r>
              <a:rPr lang="en-US" dirty="0"/>
              <a:t>Screen</a:t>
            </a:r>
          </a:p>
          <a:p>
            <a:pPr lvl="1"/>
            <a:r>
              <a:rPr lang="en-US" dirty="0"/>
              <a:t>Battery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(2 of 6)</a:t>
            </a:r>
          </a:p>
        </p:txBody>
      </p:sp>
      <p:sp>
        <p:nvSpPr>
          <p:cNvPr id="3" name="Content Placeholder 2"/>
          <p:cNvSpPr>
            <a:spLocks noGrp="1"/>
          </p:cNvSpPr>
          <p:nvPr>
            <p:ph idx="1"/>
          </p:nvPr>
        </p:nvSpPr>
        <p:spPr/>
        <p:txBody>
          <a:bodyPr/>
          <a:lstStyle/>
          <a:p>
            <a:r>
              <a:rPr lang="en-US" dirty="0"/>
              <a:t>Don’t use harsh cleaning products; follow manufacturer recommendations.</a:t>
            </a:r>
          </a:p>
          <a:p>
            <a:r>
              <a:rPr lang="en-US" dirty="0"/>
              <a:t>Never immerse a device in liquid; water and electronics don’t mix.</a:t>
            </a:r>
          </a:p>
          <a:p>
            <a:r>
              <a:rPr lang="en-US" dirty="0"/>
              <a:t>Do not allow cleaning agents to drip on keyboards or touchpads.</a:t>
            </a:r>
          </a:p>
          <a:p>
            <a:r>
              <a:rPr lang="en-US" dirty="0"/>
              <a:t>Do not spray cleaning agents directly on the device; spray them onto a cleaning cloth.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(3 of 6)</a:t>
            </a:r>
          </a:p>
        </p:txBody>
      </p:sp>
      <p:sp>
        <p:nvSpPr>
          <p:cNvPr id="4" name="Content Placeholder 3"/>
          <p:cNvSpPr>
            <a:spLocks noGrp="1"/>
          </p:cNvSpPr>
          <p:nvPr>
            <p:ph type="body" sz="half" idx="2"/>
          </p:nvPr>
        </p:nvSpPr>
        <p:spPr>
          <a:xfrm>
            <a:off x="362857" y="1407884"/>
            <a:ext cx="8592457" cy="4576355"/>
          </a:xfrm>
        </p:spPr>
        <p:txBody>
          <a:bodyPr>
            <a:noAutofit/>
          </a:bodyPr>
          <a:lstStyle/>
          <a:p>
            <a:pPr marL="457200" indent="-457200">
              <a:buFont typeface="Arial" pitchFamily="34" charset="0"/>
              <a:buChar char="•"/>
            </a:pPr>
            <a:r>
              <a:rPr lang="en-US" sz="2600" dirty="0"/>
              <a:t>Basic system unit maintenance is simple; keep the unit clean, prevent it from overheating, shield it from damage, and protect it from electrical surges </a:t>
            </a:r>
          </a:p>
          <a:p>
            <a:pPr marL="914400" lvl="1" indent="-457200">
              <a:buFont typeface="Arial" pitchFamily="34" charset="0"/>
              <a:buChar char="–"/>
            </a:pPr>
            <a:r>
              <a:rPr lang="en-US" sz="2400" dirty="0"/>
              <a:t>Dust with a clean microfiber cloth and disinfect with antibacterial wipes.</a:t>
            </a:r>
          </a:p>
          <a:p>
            <a:pPr marL="914400" lvl="1" indent="-457200">
              <a:buFont typeface="Arial" pitchFamily="34" charset="0"/>
              <a:buChar char="–"/>
            </a:pPr>
            <a:r>
              <a:rPr lang="en-US" sz="2400" dirty="0"/>
              <a:t>Use a low vacuum setting to remove dust from fan vents.</a:t>
            </a:r>
          </a:p>
          <a:p>
            <a:pPr marL="914400" lvl="1" indent="-457200">
              <a:buFont typeface="Arial" pitchFamily="34" charset="0"/>
              <a:buChar char="–"/>
            </a:pPr>
            <a:r>
              <a:rPr lang="en-US" sz="2400" dirty="0"/>
              <a:t>Use a protective case or carrying bags.</a:t>
            </a:r>
          </a:p>
          <a:p>
            <a:pPr marL="914400" lvl="1" indent="-457200">
              <a:buFont typeface="Arial" pitchFamily="34" charset="0"/>
              <a:buChar char="–"/>
            </a:pPr>
            <a:r>
              <a:rPr lang="en-US" sz="2400" dirty="0"/>
              <a:t>Only plug into a surge-protected outlet.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(4 of 6)</a:t>
            </a:r>
          </a:p>
        </p:txBody>
      </p:sp>
      <p:sp>
        <p:nvSpPr>
          <p:cNvPr id="3" name="Content Placeholder 2"/>
          <p:cNvSpPr>
            <a:spLocks noGrp="1"/>
          </p:cNvSpPr>
          <p:nvPr>
            <p:ph idx="1"/>
          </p:nvPr>
        </p:nvSpPr>
        <p:spPr/>
        <p:txBody>
          <a:bodyPr>
            <a:noAutofit/>
          </a:bodyPr>
          <a:lstStyle/>
          <a:p>
            <a:r>
              <a:rPr lang="en-US" dirty="0"/>
              <a:t>Touchscreens collect fingerprints and are a breeding ground for bacteria, so it’s a good idea to clean them periodically</a:t>
            </a:r>
          </a:p>
          <a:p>
            <a:r>
              <a:rPr lang="en-US" dirty="0"/>
              <a:t>Many touchscreens are made from Gorilla Glass, which is designed to resist scratching and cracking, and </a:t>
            </a:r>
            <a:r>
              <a:rPr lang="en-US" b="1" dirty="0"/>
              <a:t>oleophobic</a:t>
            </a:r>
            <a:r>
              <a:rPr lang="en-US" dirty="0"/>
              <a:t> coating, designed to repel oils from fingertips</a:t>
            </a:r>
          </a:p>
          <a:p>
            <a:r>
              <a:rPr lang="en-US" dirty="0"/>
              <a:t>A plastic screen protector is a good defense against scratches and cracks.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(5 of 6)</a:t>
            </a:r>
          </a:p>
        </p:txBody>
      </p:sp>
      <p:sp>
        <p:nvSpPr>
          <p:cNvPr id="3" name="Content Placeholder 2"/>
          <p:cNvSpPr>
            <a:spLocks noGrp="1"/>
          </p:cNvSpPr>
          <p:nvPr>
            <p:ph idx="1"/>
          </p:nvPr>
        </p:nvSpPr>
        <p:spPr/>
        <p:txBody>
          <a:bodyPr/>
          <a:lstStyle/>
          <a:p>
            <a:r>
              <a:rPr lang="en-US" dirty="0"/>
              <a:t>Most of today’s battery-powered digital devices contain a </a:t>
            </a:r>
            <a:r>
              <a:rPr lang="en-US" b="1" dirty="0"/>
              <a:t>lithium ion </a:t>
            </a:r>
            <a:r>
              <a:rPr lang="en-US" dirty="0"/>
              <a:t>(Li-ion) battery</a:t>
            </a:r>
          </a:p>
          <a:p>
            <a:r>
              <a:rPr lang="en-US" dirty="0"/>
              <a:t>Li-ion batteries can overheat, and in the worst case, they can explode</a:t>
            </a:r>
          </a:p>
          <a:p>
            <a:r>
              <a:rPr lang="en-US" dirty="0"/>
              <a:t>Smart consumers don’t operate devices that are hot to the touch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Device Basics</a:t>
            </a:r>
          </a:p>
        </p:txBody>
      </p:sp>
      <p:sp>
        <p:nvSpPr>
          <p:cNvPr id="3" name="Content Placeholder 2"/>
          <p:cNvSpPr>
            <a:spLocks noGrp="1"/>
          </p:cNvSpPr>
          <p:nvPr>
            <p:ph idx="1"/>
          </p:nvPr>
        </p:nvSpPr>
        <p:spPr/>
        <p:txBody>
          <a:bodyPr/>
          <a:lstStyle/>
          <a:p>
            <a:r>
              <a:rPr lang="en-US" dirty="0"/>
              <a:t>Computers</a:t>
            </a:r>
          </a:p>
          <a:p>
            <a:r>
              <a:rPr lang="en-US" dirty="0"/>
              <a:t>Circuits and Chips</a:t>
            </a:r>
          </a:p>
          <a:p>
            <a:r>
              <a:rPr lang="en-US" dirty="0"/>
              <a:t>Components</a:t>
            </a:r>
          </a:p>
          <a:p>
            <a:r>
              <a:rPr lang="en-US" dirty="0"/>
              <a:t>Maintenance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Maintenance (6 of 6)</a:t>
            </a:r>
          </a:p>
        </p:txBody>
      </p:sp>
      <p:sp>
        <p:nvSpPr>
          <p:cNvPr id="9" name="Content Placeholder 8"/>
          <p:cNvSpPr>
            <a:spLocks noGrp="1"/>
          </p:cNvSpPr>
          <p:nvPr>
            <p:ph idx="1"/>
          </p:nvPr>
        </p:nvSpPr>
        <p:spPr/>
        <p:txBody>
          <a:bodyPr/>
          <a:lstStyle/>
          <a:p>
            <a:pPr marL="461963" indent="-461963">
              <a:buFont typeface="+mj-lt"/>
              <a:buAutoNum type="arabicPeriod"/>
            </a:pPr>
            <a:r>
              <a:rPr lang="en-US" dirty="0"/>
              <a:t>Charge when the low battery indicator comes on.</a:t>
            </a:r>
          </a:p>
          <a:p>
            <a:pPr marL="461963" indent="-461963">
              <a:buFont typeface="+mj-lt"/>
              <a:buAutoNum type="arabicPeriod"/>
            </a:pPr>
            <a:r>
              <a:rPr lang="en-US" dirty="0"/>
              <a:t>Avoid totally discharging the battery.</a:t>
            </a:r>
          </a:p>
          <a:p>
            <a:pPr marL="461963" indent="-461963">
              <a:buFont typeface="+mj-lt"/>
              <a:buAutoNum type="arabicPeriod"/>
            </a:pPr>
            <a:r>
              <a:rPr lang="en-US" dirty="0"/>
              <a:t>Remove the device from the charger when it’s fully charged.</a:t>
            </a:r>
          </a:p>
          <a:p>
            <a:pPr marL="461963" indent="-461963">
              <a:buFont typeface="+mj-lt"/>
              <a:buAutoNum type="arabicPeriod"/>
            </a:pPr>
            <a:r>
              <a:rPr lang="en-US" dirty="0"/>
              <a:t>If your device becomes hot while in use, turn it off.</a:t>
            </a:r>
          </a:p>
          <a:p>
            <a:pPr marL="461963" indent="-461963">
              <a:buFont typeface="+mj-lt"/>
              <a:buAutoNum type="arabicPeriod"/>
            </a:pPr>
            <a:r>
              <a:rPr lang="en-US" dirty="0"/>
              <a:t>Disable unused apps that constantly connect to the internet.</a:t>
            </a:r>
          </a:p>
          <a:p>
            <a:pPr marL="461963" indent="-461963">
              <a:buFont typeface="+mj-lt"/>
              <a:buAutoNum type="arabicPeriod"/>
            </a:pPr>
            <a:r>
              <a:rPr lang="en-US" dirty="0"/>
              <a:t>Switch to the airplane mode when in area with  no cell coverage.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Device Options</a:t>
            </a:r>
          </a:p>
        </p:txBody>
      </p:sp>
      <p:sp>
        <p:nvSpPr>
          <p:cNvPr id="3" name="Content Placeholder 2"/>
          <p:cNvSpPr>
            <a:spLocks noGrp="1"/>
          </p:cNvSpPr>
          <p:nvPr>
            <p:ph idx="1"/>
          </p:nvPr>
        </p:nvSpPr>
        <p:spPr/>
        <p:txBody>
          <a:bodyPr/>
          <a:lstStyle/>
          <a:p>
            <a:r>
              <a:rPr lang="en-US" dirty="0"/>
              <a:t>Enterprise Computers</a:t>
            </a:r>
          </a:p>
          <a:p>
            <a:r>
              <a:rPr lang="en-US" dirty="0"/>
              <a:t>Personal Computers</a:t>
            </a:r>
          </a:p>
          <a:p>
            <a:r>
              <a:rPr lang="en-US" dirty="0"/>
              <a:t>Niche Devices</a:t>
            </a:r>
          </a:p>
          <a:p>
            <a:r>
              <a:rPr lang="en-US" dirty="0"/>
              <a:t>Choosing a Digital Device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Section B: Objectives</a:t>
            </a:r>
          </a:p>
        </p:txBody>
      </p:sp>
      <p:sp>
        <p:nvSpPr>
          <p:cNvPr id="3" name="Content Placeholder 2"/>
          <p:cNvSpPr>
            <a:spLocks noGrp="1"/>
          </p:cNvSpPr>
          <p:nvPr>
            <p:ph idx="1"/>
          </p:nvPr>
        </p:nvSpPr>
        <p:spPr>
          <a:xfrm>
            <a:off x="214775" y="1323883"/>
            <a:ext cx="8766629" cy="4845427"/>
          </a:xfrm>
        </p:spPr>
        <p:txBody>
          <a:bodyPr>
            <a:noAutofit/>
          </a:bodyPr>
          <a:lstStyle/>
          <a:p>
            <a:r>
              <a:rPr lang="en-US" sz="2400" dirty="0"/>
              <a:t>List three types of computers that are commonly used in businesses, serve multiple simultaneous users, and offer very fast processing speeds</a:t>
            </a:r>
          </a:p>
          <a:p>
            <a:r>
              <a:rPr lang="en-US" sz="2400" dirty="0"/>
              <a:t>Draw a hierarchy chart showing the classifications of personal computers</a:t>
            </a:r>
          </a:p>
          <a:p>
            <a:r>
              <a:rPr lang="en-US" sz="2400" dirty="0"/>
              <a:t>List two applications that would tend to require a desktop computer</a:t>
            </a:r>
          </a:p>
          <a:p>
            <a:r>
              <a:rPr lang="en-US" sz="2400" dirty="0"/>
              <a:t>List the devices that typically support cellular voice and texting. List devices that can support cellular data plans</a:t>
            </a:r>
          </a:p>
          <a:p>
            <a:r>
              <a:rPr lang="en-US" sz="2400" dirty="0"/>
              <a:t>Specify three operating systems that are common in each of the following categories: desktops, laptops, tablets, and smartphones.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81860"/>
            <a:ext cx="8032638" cy="1004011"/>
          </a:xfrm>
        </p:spPr>
        <p:txBody>
          <a:bodyPr/>
          <a:lstStyle/>
          <a:p>
            <a:r>
              <a:rPr lang="en-US" dirty="0"/>
              <a:t>Enterprise Computers (1 of 2)</a:t>
            </a:r>
          </a:p>
        </p:txBody>
      </p:sp>
      <p:sp>
        <p:nvSpPr>
          <p:cNvPr id="4" name="Content Placeholder 3"/>
          <p:cNvSpPr>
            <a:spLocks noGrp="1"/>
          </p:cNvSpPr>
          <p:nvPr>
            <p:ph type="body" sz="half" idx="2"/>
          </p:nvPr>
        </p:nvSpPr>
        <p:spPr>
          <a:xfrm>
            <a:off x="261258" y="1132119"/>
            <a:ext cx="8694056" cy="3018971"/>
          </a:xfrm>
        </p:spPr>
        <p:txBody>
          <a:bodyPr>
            <a:normAutofit/>
          </a:bodyPr>
          <a:lstStyle/>
          <a:p>
            <a:pPr marL="342900" indent="-342900">
              <a:buFont typeface="Arial" pitchFamily="34" charset="0"/>
              <a:buChar char="•"/>
            </a:pPr>
            <a:r>
              <a:rPr lang="en-US" sz="2200" dirty="0"/>
              <a:t>The most powerful computers are generally used in businesses and government agencies</a:t>
            </a:r>
          </a:p>
          <a:p>
            <a:pPr marL="342900" indent="-342900">
              <a:buFont typeface="Arial" pitchFamily="34" charset="0"/>
              <a:buChar char="•"/>
            </a:pPr>
            <a:r>
              <a:rPr lang="en-US" sz="2200" dirty="0"/>
              <a:t>These computers have the ability to service many simultaneous users and process data at very fast speeds</a:t>
            </a:r>
          </a:p>
          <a:p>
            <a:pPr marL="342900" indent="-342900">
              <a:buFont typeface="Arial" pitchFamily="34" charset="0"/>
              <a:buChar char="•"/>
            </a:pPr>
            <a:r>
              <a:rPr lang="en-US" sz="2200" dirty="0"/>
              <a:t>Types of “Big” computers are:</a:t>
            </a:r>
          </a:p>
          <a:p>
            <a:pPr marL="742950" lvl="1" indent="-398463">
              <a:buFont typeface="Arial" pitchFamily="34" charset="0"/>
              <a:buChar char="–"/>
            </a:pPr>
            <a:r>
              <a:rPr lang="en-US" sz="2000" dirty="0"/>
              <a:t>Supercomputers</a:t>
            </a:r>
          </a:p>
          <a:p>
            <a:pPr marL="742950" lvl="1" indent="-398463">
              <a:buFont typeface="Arial" pitchFamily="34" charset="0"/>
              <a:buChar char="–"/>
            </a:pPr>
            <a:r>
              <a:rPr lang="en-US" sz="2000" dirty="0"/>
              <a:t>Mainframes</a:t>
            </a:r>
          </a:p>
          <a:p>
            <a:pPr marL="742950" lvl="1" indent="-398463">
              <a:buFont typeface="Arial" pitchFamily="34" charset="0"/>
              <a:buChar char="–"/>
            </a:pPr>
            <a:r>
              <a:rPr lang="en-US" sz="2000" dirty="0"/>
              <a:t>Servers</a:t>
            </a:r>
          </a:p>
        </p:txBody>
      </p:sp>
      <p:pic>
        <p:nvPicPr>
          <p:cNvPr id="5" name="Picture 2" descr="An illustration with three sections depicts “Big” computers. Section A labeled “Supercomputer” depicts a photo of a large rectangular box similar to a cabinet placed in a large room. Section B labeled “Mainframe” depicts a photo of a huge cabinet with doors on the front side. An individual is making note of the information provided by the mainframe computer. Section C labeled “Servers” depicts a photo of a series of rectangular blocks with horizontal partition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190" y="4142384"/>
            <a:ext cx="1413972" cy="2013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An illustration with three sections depicts “Big” computers. Section A labeled “Supercomputer” depicts a photo of a large rectangular box similar to a cabinet placed in a large room. Section B labeled “Mainframe” depicts a photo of a huge cabinet with doors on the front side. An individual is making note of the information provided by the mainframe computer. Section C labeled “Servers” depicts a photo of a series of rectangular blocks with horizontal partition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3288" y="4244056"/>
            <a:ext cx="1605007" cy="181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An illustration with three sections depicts “Big” computers. Section A labeled “Supercomputer” depicts a photo of a large rectangular box similar to a cabinet placed in a large room. Section B labeled “Mainframe” depicts a photo of a huge cabinet with doors on the front side. An individual is making note of the information provided by the mainframe computer. Section C labeled “Servers” depicts a photo of a series of rectangular blocks with horizontal partitions.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7787" y="4235137"/>
            <a:ext cx="1423733" cy="1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Computers (2 of 2)</a:t>
            </a:r>
          </a:p>
        </p:txBody>
      </p:sp>
      <p:sp>
        <p:nvSpPr>
          <p:cNvPr id="3" name="Content Placeholder 2"/>
          <p:cNvSpPr>
            <a:spLocks noGrp="1"/>
          </p:cNvSpPr>
          <p:nvPr>
            <p:ph idx="1"/>
          </p:nvPr>
        </p:nvSpPr>
        <p:spPr>
          <a:xfrm>
            <a:off x="205450" y="1199061"/>
            <a:ext cx="8763000" cy="4977141"/>
          </a:xfrm>
        </p:spPr>
        <p:txBody>
          <a:bodyPr>
            <a:noAutofit/>
          </a:bodyPr>
          <a:lstStyle/>
          <a:p>
            <a:r>
              <a:rPr lang="en-US" sz="2400" b="1" dirty="0"/>
              <a:t>Supercomputers:</a:t>
            </a:r>
            <a:r>
              <a:rPr lang="en-US" sz="2400" dirty="0"/>
              <a:t> considered the fastest computers in the world at the time of construction; can tackle complex tasks other computers cannot; typical use includes breaking codes, modeling weather systems, and simulating nuclear explosions</a:t>
            </a:r>
          </a:p>
          <a:p>
            <a:r>
              <a:rPr lang="en-US" sz="2400" b="1" dirty="0"/>
              <a:t>Mainframes:</a:t>
            </a:r>
            <a:r>
              <a:rPr lang="en-US" sz="2400" dirty="0"/>
              <a:t> a large and expensive computer capable of simultaneously processing data for hundreds or thousands of users; looks like a closet-sized cabinet; used to provide centralized storage, processing, and management for large amounts of data</a:t>
            </a:r>
          </a:p>
          <a:p>
            <a:r>
              <a:rPr lang="en-US" sz="2400" b="1" dirty="0"/>
              <a:t>Servers:</a:t>
            </a:r>
            <a:r>
              <a:rPr lang="en-US" sz="2400" dirty="0"/>
              <a:t> “serves” data to computers in a network; Google search results are provided by servers; about the size of a desk draw and mounted in racks of multiple servers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Computers (1 of 3)</a:t>
            </a:r>
          </a:p>
        </p:txBody>
      </p:sp>
      <p:sp>
        <p:nvSpPr>
          <p:cNvPr id="3" name="Content Placeholder 2"/>
          <p:cNvSpPr>
            <a:spLocks noGrp="1"/>
          </p:cNvSpPr>
          <p:nvPr>
            <p:ph idx="1"/>
          </p:nvPr>
        </p:nvSpPr>
        <p:spPr/>
        <p:txBody>
          <a:bodyPr/>
          <a:lstStyle/>
          <a:p>
            <a:r>
              <a:rPr lang="en-US" dirty="0"/>
              <a:t>A personal computer is designed to meet the computing needs of an individual</a:t>
            </a:r>
          </a:p>
          <a:p>
            <a:r>
              <a:rPr lang="en-US" dirty="0"/>
              <a:t>The term </a:t>
            </a:r>
            <a:r>
              <a:rPr lang="en-US" i="1" dirty="0"/>
              <a:t>personal computer </a:t>
            </a:r>
            <a:r>
              <a:rPr lang="en-US" dirty="0"/>
              <a:t>can be abbreviated as PC</a:t>
            </a:r>
          </a:p>
          <a:p>
            <a:r>
              <a:rPr lang="en-US" dirty="0"/>
              <a:t>Personal computers can be classified as:</a:t>
            </a:r>
          </a:p>
          <a:p>
            <a:pPr lvl="1" indent="-398463"/>
            <a:r>
              <a:rPr lang="en-US" dirty="0"/>
              <a:t>Desktops</a:t>
            </a:r>
          </a:p>
          <a:p>
            <a:pPr lvl="1" indent="-398463"/>
            <a:r>
              <a:rPr lang="en-US" dirty="0"/>
              <a:t>Portables</a:t>
            </a:r>
          </a:p>
          <a:p>
            <a:pPr lvl="1" indent="-398463"/>
            <a:r>
              <a:rPr lang="en-US" dirty="0"/>
              <a:t>Laptops</a:t>
            </a:r>
          </a:p>
          <a:p>
            <a:pPr lvl="1" indent="-398463"/>
            <a:r>
              <a:rPr lang="en-US" dirty="0"/>
              <a:t>Tablets</a:t>
            </a:r>
          </a:p>
          <a:p>
            <a:pPr lvl="1" indent="-398463"/>
            <a:r>
              <a:rPr lang="en-US" dirty="0"/>
              <a:t>Smartphones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4546"/>
            <a:ext cx="8032638" cy="1004011"/>
          </a:xfrm>
        </p:spPr>
        <p:txBody>
          <a:bodyPr/>
          <a:lstStyle/>
          <a:p>
            <a:r>
              <a:rPr lang="en-US" dirty="0"/>
              <a:t>Personal Computers (2 of 3)</a:t>
            </a:r>
          </a:p>
        </p:txBody>
      </p:sp>
      <p:sp>
        <p:nvSpPr>
          <p:cNvPr id="4" name="Content Placeholder 3"/>
          <p:cNvSpPr>
            <a:spLocks noGrp="1"/>
          </p:cNvSpPr>
          <p:nvPr>
            <p:ph type="body" sz="half" idx="2"/>
          </p:nvPr>
        </p:nvSpPr>
        <p:spPr>
          <a:xfrm>
            <a:off x="165536" y="1294530"/>
            <a:ext cx="6029240" cy="4735882"/>
          </a:xfrm>
        </p:spPr>
        <p:txBody>
          <a:bodyPr>
            <a:noAutofit/>
          </a:bodyPr>
          <a:lstStyle/>
          <a:p>
            <a:pPr marL="457200" indent="-457200">
              <a:buFont typeface="Arial" pitchFamily="34" charset="0"/>
              <a:buChar char="•"/>
            </a:pPr>
            <a:r>
              <a:rPr lang="en-US" sz="2600" b="1" dirty="0"/>
              <a:t>Desktops:</a:t>
            </a:r>
            <a:r>
              <a:rPr lang="en-US" sz="2600" dirty="0"/>
              <a:t> fit on a desk and run on power from a wall outlet; keyboard is typically separate from the monitor; popular in offices and schools</a:t>
            </a:r>
          </a:p>
          <a:p>
            <a:pPr marL="457200" indent="-457200">
              <a:buFont typeface="Arial" pitchFamily="34" charset="0"/>
              <a:buChar char="•"/>
            </a:pPr>
            <a:r>
              <a:rPr lang="en-US" sz="2600" b="1" dirty="0"/>
              <a:t>Portables:</a:t>
            </a:r>
            <a:r>
              <a:rPr lang="en-US" sz="2600" dirty="0"/>
              <a:t> run on battery power; their components are contained in a single case for easy transportation</a:t>
            </a:r>
          </a:p>
          <a:p>
            <a:pPr marL="457200" indent="-457200">
              <a:buFont typeface="Arial" pitchFamily="34" charset="0"/>
              <a:buChar char="•"/>
            </a:pPr>
            <a:r>
              <a:rPr lang="en-US" sz="2600" b="1" dirty="0"/>
              <a:t>Laptops:</a:t>
            </a:r>
            <a:r>
              <a:rPr lang="en-US" sz="2600" dirty="0"/>
              <a:t> also referred to as a notebook computer; small and lightweight with a clamshell design and keyboard at the base</a:t>
            </a:r>
          </a:p>
        </p:txBody>
      </p:sp>
      <p:pic>
        <p:nvPicPr>
          <p:cNvPr id="5" name="Picture 4" descr="An illustration shows the images of Personal Computer options: a desktop, a laptop, a slate tablet, and a 2-in-1 tablet."/>
          <p:cNvPicPr>
            <a:picLocks noChangeAspect="1"/>
          </p:cNvPicPr>
          <p:nvPr/>
        </p:nvPicPr>
        <p:blipFill>
          <a:blip r:embed="rId2" cstate="print"/>
          <a:srcRect b="43768"/>
          <a:stretch>
            <a:fillRect/>
          </a:stretch>
        </p:blipFill>
        <p:spPr>
          <a:xfrm>
            <a:off x="6437851" y="1436913"/>
            <a:ext cx="2448995" cy="4657193"/>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16123"/>
            <a:ext cx="8032638" cy="754743"/>
          </a:xfrm>
        </p:spPr>
        <p:txBody>
          <a:bodyPr/>
          <a:lstStyle/>
          <a:p>
            <a:r>
              <a:rPr lang="en-US" dirty="0"/>
              <a:t>Personal Computers (3 of 3)</a:t>
            </a:r>
          </a:p>
        </p:txBody>
      </p:sp>
      <p:sp>
        <p:nvSpPr>
          <p:cNvPr id="4" name="Content  Placeholder 3"/>
          <p:cNvSpPr>
            <a:spLocks noGrp="1"/>
          </p:cNvSpPr>
          <p:nvPr>
            <p:ph type="body" sz="half" idx="2"/>
          </p:nvPr>
        </p:nvSpPr>
        <p:spPr>
          <a:xfrm>
            <a:off x="96086" y="939767"/>
            <a:ext cx="5980096" cy="5252690"/>
          </a:xfrm>
        </p:spPr>
        <p:txBody>
          <a:bodyPr>
            <a:noAutofit/>
          </a:bodyPr>
          <a:lstStyle/>
          <a:p>
            <a:pPr marL="457200" indent="-457200">
              <a:buFont typeface="Arial" pitchFamily="34" charset="0"/>
              <a:buChar char="•"/>
            </a:pPr>
            <a:r>
              <a:rPr lang="en-US" sz="2600" b="1" dirty="0"/>
              <a:t>Tablets:</a:t>
            </a:r>
            <a:r>
              <a:rPr lang="en-US" sz="2600" dirty="0"/>
              <a:t> a </a:t>
            </a:r>
            <a:r>
              <a:rPr lang="en-US" sz="2600" b="1" dirty="0"/>
              <a:t>tablet computer </a:t>
            </a:r>
            <a:r>
              <a:rPr lang="en-US" sz="2600" dirty="0"/>
              <a:t>is a portable computing device featuring a touch-sensitive screen used for input and output; uses a specialized OS; a </a:t>
            </a:r>
            <a:r>
              <a:rPr lang="en-US" sz="2600" b="1" dirty="0"/>
              <a:t>slate tablet </a:t>
            </a:r>
            <a:r>
              <a:rPr lang="en-US" sz="2600" dirty="0"/>
              <a:t>configuration has a narrow frame screen that lacks a physical keyboard; Apple iPad is a slate tablet</a:t>
            </a:r>
          </a:p>
          <a:p>
            <a:pPr marL="457200" indent="-457200">
              <a:buFont typeface="Arial" pitchFamily="34" charset="0"/>
              <a:buChar char="•"/>
            </a:pPr>
            <a:r>
              <a:rPr lang="en-US" sz="2600" b="1" dirty="0"/>
              <a:t>Smartphones: </a:t>
            </a:r>
            <a:r>
              <a:rPr lang="en-US" sz="2600" dirty="0"/>
              <a:t>mobile devices with features similar to a tablet computer; provide telecommunications capabilities over cell phone networks</a:t>
            </a:r>
          </a:p>
        </p:txBody>
      </p:sp>
      <p:pic>
        <p:nvPicPr>
          <p:cNvPr id="5" name="Picture 4" descr="An illustration shows the images of Personal Computer options: a desktop, a laptop, a slate tablet, and a 2-in-1 tablet."/>
          <p:cNvPicPr>
            <a:picLocks noChangeAspect="1"/>
          </p:cNvPicPr>
          <p:nvPr/>
        </p:nvPicPr>
        <p:blipFill>
          <a:blip r:embed="rId2" cstate="print"/>
          <a:srcRect t="55266"/>
          <a:stretch>
            <a:fillRect/>
          </a:stretch>
        </p:blipFill>
        <p:spPr>
          <a:xfrm>
            <a:off x="6636289" y="1156358"/>
            <a:ext cx="1958060" cy="2962241"/>
          </a:xfrm>
          <a:prstGeom prst="rect">
            <a:avLst/>
          </a:prstGeom>
        </p:spPr>
      </p:pic>
      <p:pic>
        <p:nvPicPr>
          <p:cNvPr id="6" name="Picture 2" descr="An illustration with three different smartpho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32" y="4765586"/>
            <a:ext cx="636008" cy="1246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An illustration with three different smartpho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165" y="4731648"/>
            <a:ext cx="1488591" cy="128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8693"/>
            <a:ext cx="8032638" cy="711200"/>
          </a:xfrm>
        </p:spPr>
        <p:txBody>
          <a:bodyPr/>
          <a:lstStyle/>
          <a:p>
            <a:r>
              <a:rPr lang="en-US" dirty="0"/>
              <a:t>Niche Devices (1 of 2)</a:t>
            </a:r>
          </a:p>
        </p:txBody>
      </p:sp>
      <p:sp>
        <p:nvSpPr>
          <p:cNvPr id="4" name="Content  Placeholder 3"/>
          <p:cNvSpPr>
            <a:spLocks noGrp="1"/>
          </p:cNvSpPr>
          <p:nvPr>
            <p:ph type="body" sz="half" idx="2"/>
          </p:nvPr>
        </p:nvSpPr>
        <p:spPr>
          <a:xfrm>
            <a:off x="304801" y="1103090"/>
            <a:ext cx="5573486" cy="5021939"/>
          </a:xfrm>
        </p:spPr>
        <p:txBody>
          <a:bodyPr>
            <a:noAutofit/>
          </a:bodyPr>
          <a:lstStyle/>
          <a:p>
            <a:pPr marL="457200" indent="-457200">
              <a:buFont typeface="Arial" pitchFamily="34" charset="0"/>
              <a:buChar char="•"/>
            </a:pPr>
            <a:r>
              <a:rPr lang="en-US" sz="2600" dirty="0"/>
              <a:t>Niche devices all have one thing in common: They contain a microprocessor</a:t>
            </a:r>
          </a:p>
          <a:p>
            <a:pPr marL="457200" indent="-457200">
              <a:buFont typeface="Arial" pitchFamily="34" charset="0"/>
              <a:buChar char="•"/>
            </a:pPr>
            <a:r>
              <a:rPr lang="en-US" sz="2600" b="1" dirty="0"/>
              <a:t>Raspberry Pi: </a:t>
            </a:r>
            <a:r>
              <a:rPr lang="en-US" sz="2600" dirty="0"/>
              <a:t>Just a tad larger than a deck of cards; the Raspberry Pi can be connected to a keyboard and screen for a full computer experience</a:t>
            </a:r>
          </a:p>
          <a:p>
            <a:pPr marL="457200" indent="-457200">
              <a:buFont typeface="Arial" pitchFamily="34" charset="0"/>
              <a:buChar char="•"/>
            </a:pPr>
            <a:r>
              <a:rPr lang="en-US" sz="2600" b="1" dirty="0"/>
              <a:t>Portable media players:</a:t>
            </a:r>
            <a:r>
              <a:rPr lang="en-US" sz="2600" dirty="0"/>
              <a:t> are handheld devices that can store and play music; iPod touch is a portable media player</a:t>
            </a:r>
          </a:p>
        </p:txBody>
      </p:sp>
      <p:pic>
        <p:nvPicPr>
          <p:cNvPr id="5" name="Picture 2" descr="An illustration shows the images of Specialized devices options: a Rasberry Pi, a Videogame console, a Portable media player, a smart watch, a Fitness tracker, and Smart applia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5985" y="1463040"/>
            <a:ext cx="2420815"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51" y="78618"/>
            <a:ext cx="8835902" cy="754760"/>
          </a:xfrm>
        </p:spPr>
        <p:txBody>
          <a:bodyPr/>
          <a:lstStyle/>
          <a:p>
            <a:r>
              <a:rPr lang="en-US" dirty="0"/>
              <a:t>Niche Devices (2 of 2)</a:t>
            </a:r>
          </a:p>
        </p:txBody>
      </p:sp>
      <p:sp>
        <p:nvSpPr>
          <p:cNvPr id="4" name="Content Placeholder 3"/>
          <p:cNvSpPr>
            <a:spLocks noGrp="1"/>
          </p:cNvSpPr>
          <p:nvPr>
            <p:ph type="body" sz="half" idx="2"/>
          </p:nvPr>
        </p:nvSpPr>
        <p:spPr>
          <a:xfrm>
            <a:off x="165718" y="1240325"/>
            <a:ext cx="6651541" cy="4780230"/>
          </a:xfrm>
        </p:spPr>
        <p:txBody>
          <a:bodyPr>
            <a:noAutofit/>
          </a:bodyPr>
          <a:lstStyle/>
          <a:p>
            <a:pPr lvl="1" indent="-457200">
              <a:buFont typeface="Arial" pitchFamily="34" charset="0"/>
              <a:buChar char="•"/>
            </a:pPr>
            <a:r>
              <a:rPr lang="en-US" sz="2400" b="1" dirty="0"/>
              <a:t>Smartwatches:</a:t>
            </a:r>
            <a:r>
              <a:rPr lang="en-US" sz="2400" dirty="0"/>
              <a:t> multifunctional devices that include a camera, thermometer, compass, calculator, cell phone, GPS, media player, and fitness tracker</a:t>
            </a:r>
          </a:p>
          <a:p>
            <a:pPr marL="457200" indent="-457200">
              <a:buFont typeface="Arial" pitchFamily="34" charset="0"/>
              <a:buChar char="•"/>
            </a:pPr>
            <a:r>
              <a:rPr lang="en-US" sz="2400" b="1" dirty="0"/>
              <a:t>Activity trackers: </a:t>
            </a:r>
            <a:r>
              <a:rPr lang="en-US" sz="2400" dirty="0"/>
              <a:t>monitor your steps and heart rate</a:t>
            </a:r>
          </a:p>
          <a:p>
            <a:pPr marL="457200" indent="-457200">
              <a:buFont typeface="Arial" pitchFamily="34" charset="0"/>
              <a:buChar char="•"/>
            </a:pPr>
            <a:r>
              <a:rPr lang="en-US" sz="2400" b="1" dirty="0"/>
              <a:t>Smart appliances: </a:t>
            </a:r>
            <a:r>
              <a:rPr lang="en-US" sz="2400" dirty="0"/>
              <a:t>modern refrigerators, washing machines, and other appliances are controlled by integrated circuits called microcontrollers that combine sensors with processing circuitry</a:t>
            </a:r>
          </a:p>
        </p:txBody>
      </p:sp>
      <p:pic>
        <p:nvPicPr>
          <p:cNvPr id="5" name="Picture 2" descr="An illustration shows the images of Specialized devices options: a Rasberry Pi, a Videogame console, a Portable media player, a smart watch, a Fitness tracker, and Smart applian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207" y="1080160"/>
            <a:ext cx="1895475"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(1 of 2)</a:t>
            </a:r>
          </a:p>
        </p:txBody>
      </p:sp>
      <p:sp>
        <p:nvSpPr>
          <p:cNvPr id="3" name="Content Placeholder 2"/>
          <p:cNvSpPr>
            <a:spLocks noGrp="1"/>
          </p:cNvSpPr>
          <p:nvPr>
            <p:ph idx="1"/>
          </p:nvPr>
        </p:nvSpPr>
        <p:spPr/>
        <p:txBody>
          <a:bodyPr/>
          <a:lstStyle/>
          <a:p>
            <a:r>
              <a:rPr lang="en-US" dirty="0"/>
              <a:t>Draw a diagram showing the IPOS model of activities characteristic of computers</a:t>
            </a:r>
          </a:p>
          <a:p>
            <a:r>
              <a:rPr lang="en-US" dirty="0"/>
              <a:t>Describe the stored program concept and why it distinguishes computers from other simpler and less versatile digital devices</a:t>
            </a:r>
          </a:p>
          <a:p>
            <a:r>
              <a:rPr lang="en-US" dirty="0"/>
              <a:t>State which of the following are application software and which are system software: iOS, Windows, Microsoft Word, Android, PowerPoint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Digital Device (1 of 6)</a:t>
            </a:r>
          </a:p>
        </p:txBody>
      </p:sp>
      <p:sp>
        <p:nvSpPr>
          <p:cNvPr id="5" name="Content Placeholder 4"/>
          <p:cNvSpPr>
            <a:spLocks noGrp="1"/>
          </p:cNvSpPr>
          <p:nvPr>
            <p:ph idx="1"/>
          </p:nvPr>
        </p:nvSpPr>
        <p:spPr/>
        <p:txBody>
          <a:bodyPr/>
          <a:lstStyle/>
          <a:p>
            <a:r>
              <a:rPr lang="en-US" dirty="0"/>
              <a:t>The following activities can get you started on choosing the right digital device:</a:t>
            </a:r>
          </a:p>
          <a:p>
            <a:pPr lvl="1" indent="-398463"/>
            <a:r>
              <a:rPr lang="en-US" dirty="0"/>
              <a:t>Consider how you plan to use your device</a:t>
            </a:r>
          </a:p>
          <a:p>
            <a:pPr lvl="1" indent="-398463"/>
            <a:r>
              <a:rPr lang="en-US" dirty="0"/>
              <a:t>Choose the type of device</a:t>
            </a:r>
          </a:p>
          <a:p>
            <a:pPr lvl="1" indent="-398463"/>
            <a:r>
              <a:rPr lang="en-US" dirty="0"/>
              <a:t>Decide on a budget and stick to it</a:t>
            </a:r>
          </a:p>
          <a:p>
            <a:pPr lvl="1" indent="-398463"/>
            <a:r>
              <a:rPr lang="en-US" dirty="0"/>
              <a:t>Select a platform</a:t>
            </a:r>
          </a:p>
          <a:p>
            <a:pPr lvl="1" indent="-398463"/>
            <a:r>
              <a:rPr lang="en-US" dirty="0"/>
              <a:t>Check out the device’s specifications</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654" y="143215"/>
            <a:ext cx="8032638" cy="1004011"/>
          </a:xfrm>
        </p:spPr>
        <p:txBody>
          <a:bodyPr/>
          <a:lstStyle/>
          <a:p>
            <a:r>
              <a:rPr lang="en-US" dirty="0"/>
              <a:t>Choosing a Digital Device (2 of 6)</a:t>
            </a:r>
          </a:p>
        </p:txBody>
      </p:sp>
      <p:graphicFrame>
        <p:nvGraphicFramePr>
          <p:cNvPr id="3" name="Table 2"/>
          <p:cNvGraphicFramePr>
            <a:graphicFrameLocks noGrp="1"/>
          </p:cNvGraphicFramePr>
          <p:nvPr>
            <p:extLst>
              <p:ext uri="{D42A27DB-BD31-4B8C-83A1-F6EECF244321}">
                <p14:modId xmlns:p14="http://schemas.microsoft.com/office/powerpoint/2010/main" val="2555454270"/>
              </p:ext>
            </p:extLst>
          </p:nvPr>
        </p:nvGraphicFramePr>
        <p:xfrm>
          <a:off x="443619" y="1283109"/>
          <a:ext cx="8420161" cy="4826928"/>
        </p:xfrm>
        <a:graphic>
          <a:graphicData uri="http://schemas.openxmlformats.org/drawingml/2006/table">
            <a:tbl>
              <a:tblPr firstRow="1" bandRow="1">
                <a:tableStyleId>{5940675A-B579-460E-94D1-54222C63F5DA}</a:tableStyleId>
              </a:tblPr>
              <a:tblGrid>
                <a:gridCol w="3582691">
                  <a:extLst>
                    <a:ext uri="{9D8B030D-6E8A-4147-A177-3AD203B41FA5}">
                      <a16:colId xmlns:a16="http://schemas.microsoft.com/office/drawing/2014/main" val="20000"/>
                    </a:ext>
                  </a:extLst>
                </a:gridCol>
                <a:gridCol w="4837470">
                  <a:extLst>
                    <a:ext uri="{9D8B030D-6E8A-4147-A177-3AD203B41FA5}">
                      <a16:colId xmlns:a16="http://schemas.microsoft.com/office/drawing/2014/main" val="20001"/>
                    </a:ext>
                  </a:extLst>
                </a:gridCol>
              </a:tblGrid>
              <a:tr h="259863">
                <a:tc>
                  <a:txBody>
                    <a:bodyPr/>
                    <a:lstStyle/>
                    <a:p>
                      <a:pPr algn="ctr" fontAlgn="b"/>
                      <a:r>
                        <a:rPr lang="en-US" sz="1200" b="1" i="0" u="none" strike="noStrike" dirty="0">
                          <a:solidFill>
                            <a:schemeClr val="bg1"/>
                          </a:solidFill>
                          <a:effectLst/>
                          <a:latin typeface="Arial"/>
                        </a:rPr>
                        <a:t>Usage Plan </a:t>
                      </a:r>
                    </a:p>
                  </a:txBody>
                  <a:tcPr anchor="ctr">
                    <a:solidFill>
                      <a:srgbClr val="845951"/>
                    </a:solidFill>
                  </a:tcPr>
                </a:tc>
                <a:tc>
                  <a:txBody>
                    <a:bodyPr/>
                    <a:lstStyle/>
                    <a:p>
                      <a:pPr algn="ctr" fontAlgn="b"/>
                      <a:r>
                        <a:rPr lang="en-US" sz="1200" b="1" i="0" u="none" strike="noStrike" dirty="0">
                          <a:solidFill>
                            <a:schemeClr val="bg1"/>
                          </a:solidFill>
                          <a:effectLst/>
                          <a:latin typeface="Arial"/>
                        </a:rPr>
                        <a:t>Purchase Recommendation</a:t>
                      </a:r>
                    </a:p>
                  </a:txBody>
                  <a:tcPr anchor="ctr">
                    <a:solidFill>
                      <a:srgbClr val="845951"/>
                    </a:solidFill>
                  </a:tcPr>
                </a:tc>
                <a:extLst>
                  <a:ext uri="{0D108BD9-81ED-4DB2-BD59-A6C34878D82A}">
                    <a16:rowId xmlns:a16="http://schemas.microsoft.com/office/drawing/2014/main" val="10000"/>
                  </a:ext>
                </a:extLst>
              </a:tr>
              <a:tr h="779588">
                <a:tc>
                  <a:txBody>
                    <a:bodyPr/>
                    <a:lstStyle/>
                    <a:p>
                      <a:pPr algn="l" fontAlgn="b"/>
                      <a:r>
                        <a:rPr lang="en-US" sz="1200" b="0" i="0" u="none" strike="noStrike" dirty="0">
                          <a:solidFill>
                            <a:srgbClr val="000000"/>
                          </a:solidFill>
                          <a:effectLst/>
                          <a:latin typeface="Arial"/>
                        </a:rPr>
                        <a:t>You plan to use your computer for email and Facebook, browsing the Web, playing games, managing finances, downloading digital music, and writing school papers.</a:t>
                      </a:r>
                    </a:p>
                  </a:txBody>
                  <a:tcPr anchor="ctr"/>
                </a:tc>
                <a:tc>
                  <a:txBody>
                    <a:bodyPr/>
                    <a:lstStyle/>
                    <a:p>
                      <a:pPr algn="l" fontAlgn="b"/>
                      <a:r>
                        <a:rPr lang="en-US" sz="1200" b="0" i="0" u="none" strike="noStrike" dirty="0">
                          <a:solidFill>
                            <a:srgbClr val="000000"/>
                          </a:solidFill>
                          <a:effectLst/>
                          <a:latin typeface="Arial"/>
                        </a:rPr>
                        <a:t>A mid-priced computer with standard features might meet your needs.</a:t>
                      </a:r>
                    </a:p>
                  </a:txBody>
                  <a:tcPr anchor="ctr"/>
                </a:tc>
                <a:extLst>
                  <a:ext uri="{0D108BD9-81ED-4DB2-BD59-A6C34878D82A}">
                    <a16:rowId xmlns:a16="http://schemas.microsoft.com/office/drawing/2014/main" val="10001"/>
                  </a:ext>
                </a:extLst>
              </a:tr>
              <a:tr h="493224">
                <a:tc>
                  <a:txBody>
                    <a:bodyPr/>
                    <a:lstStyle/>
                    <a:p>
                      <a:pPr algn="l" fontAlgn="b"/>
                      <a:r>
                        <a:rPr lang="en-US" sz="1200" b="0" i="0" u="none" strike="noStrike" dirty="0">
                          <a:solidFill>
                            <a:srgbClr val="000000"/>
                          </a:solidFill>
                          <a:effectLst/>
                          <a:latin typeface="Arial"/>
                        </a:rPr>
                        <a:t>You’re buying a new computer to replace an old one.</a:t>
                      </a:r>
                    </a:p>
                  </a:txBody>
                  <a:tcPr anchor="ctr"/>
                </a:tc>
                <a:tc>
                  <a:txBody>
                    <a:bodyPr/>
                    <a:lstStyle/>
                    <a:p>
                      <a:pPr algn="l" fontAlgn="b"/>
                      <a:r>
                        <a:rPr lang="en-US" sz="1200" b="0" i="0" u="none" strike="noStrike" dirty="0">
                          <a:solidFill>
                            <a:srgbClr val="000000"/>
                          </a:solidFill>
                          <a:effectLst/>
                          <a:latin typeface="Arial"/>
                        </a:rPr>
                        <a:t>If you have a big investment in software, you should select a new computer that’s compatible with the old one.</a:t>
                      </a:r>
                    </a:p>
                  </a:txBody>
                  <a:tcPr anchor="ctr"/>
                </a:tc>
                <a:extLst>
                  <a:ext uri="{0D108BD9-81ED-4DB2-BD59-A6C34878D82A}">
                    <a16:rowId xmlns:a16="http://schemas.microsoft.com/office/drawing/2014/main" val="10002"/>
                  </a:ext>
                </a:extLst>
              </a:tr>
              <a:tr h="433104">
                <a:tc>
                  <a:txBody>
                    <a:bodyPr/>
                    <a:lstStyle/>
                    <a:p>
                      <a:pPr algn="l" fontAlgn="b"/>
                      <a:r>
                        <a:rPr lang="en-US" sz="1200" b="0" i="0" u="none" strike="noStrike" dirty="0">
                          <a:solidFill>
                            <a:srgbClr val="000000"/>
                          </a:solidFill>
                          <a:effectLst/>
                          <a:latin typeface="Arial"/>
                        </a:rPr>
                        <a:t>You plan to work on accounting and budgeting for a small business.</a:t>
                      </a:r>
                    </a:p>
                  </a:txBody>
                  <a:tcPr anchor="ctr"/>
                </a:tc>
                <a:tc>
                  <a:txBody>
                    <a:bodyPr/>
                    <a:lstStyle/>
                    <a:p>
                      <a:pPr algn="l" fontAlgn="b"/>
                      <a:r>
                        <a:rPr lang="en-US" sz="1200" b="0" i="0" u="none" strike="noStrike" dirty="0">
                          <a:solidFill>
                            <a:srgbClr val="000000"/>
                          </a:solidFill>
                          <a:effectLst/>
                          <a:latin typeface="Arial"/>
                        </a:rPr>
                        <a:t>Consider one of the business systems offered by a local or an online computer vendor.</a:t>
                      </a:r>
                    </a:p>
                  </a:txBody>
                  <a:tcPr anchor="ctr"/>
                </a:tc>
                <a:extLst>
                  <a:ext uri="{0D108BD9-81ED-4DB2-BD59-A6C34878D82A}">
                    <a16:rowId xmlns:a16="http://schemas.microsoft.com/office/drawing/2014/main" val="10003"/>
                  </a:ext>
                </a:extLst>
              </a:tr>
              <a:tr h="433104">
                <a:tc>
                  <a:txBody>
                    <a:bodyPr/>
                    <a:lstStyle/>
                    <a:p>
                      <a:pPr algn="l" fontAlgn="b"/>
                      <a:r>
                        <a:rPr lang="en-US" sz="1200" b="0" i="0" u="none" strike="noStrike" dirty="0">
                          <a:solidFill>
                            <a:srgbClr val="000000"/>
                          </a:solidFill>
                          <a:effectLst/>
                          <a:latin typeface="Arial"/>
                        </a:rPr>
                        <a:t>You spend lots of time playing computer games.</a:t>
                      </a:r>
                    </a:p>
                  </a:txBody>
                  <a:tcPr anchor="ctr"/>
                </a:tc>
                <a:tc>
                  <a:txBody>
                    <a:bodyPr/>
                    <a:lstStyle/>
                    <a:p>
                      <a:pPr algn="l" fontAlgn="b"/>
                      <a:r>
                        <a:rPr lang="en-US" sz="1200" b="0" i="0" u="none" strike="noStrike" dirty="0">
                          <a:solidFill>
                            <a:srgbClr val="000000"/>
                          </a:solidFill>
                          <a:effectLst/>
                          <a:latin typeface="Arial"/>
                        </a:rPr>
                        <a:t>Buy a computer with the fastest processor and graphics card you can afford.</a:t>
                      </a:r>
                    </a:p>
                  </a:txBody>
                  <a:tcPr anchor="ctr"/>
                </a:tc>
                <a:extLst>
                  <a:ext uri="{0D108BD9-81ED-4DB2-BD59-A6C34878D82A}">
                    <a16:rowId xmlns:a16="http://schemas.microsoft.com/office/drawing/2014/main" val="10004"/>
                  </a:ext>
                </a:extLst>
              </a:tr>
              <a:tr h="493224">
                <a:tc>
                  <a:txBody>
                    <a:bodyPr/>
                    <a:lstStyle/>
                    <a:p>
                      <a:pPr algn="l" fontAlgn="b"/>
                      <a:r>
                        <a:rPr lang="en-US" sz="1200" b="0" i="0" u="none" strike="noStrike" dirty="0">
                          <a:solidFill>
                            <a:srgbClr val="000000"/>
                          </a:solidFill>
                          <a:effectLst/>
                          <a:latin typeface="Arial"/>
                        </a:rPr>
                        <a:t>You plan to work extensively with video editing or desktop publishing.</a:t>
                      </a:r>
                    </a:p>
                  </a:txBody>
                  <a:tcPr anchor="ctr"/>
                </a:tc>
                <a:tc>
                  <a:txBody>
                    <a:bodyPr/>
                    <a:lstStyle/>
                    <a:p>
                      <a:pPr algn="l" fontAlgn="b"/>
                      <a:r>
                        <a:rPr lang="en-US" sz="1200" b="0" i="0" u="none" strike="noStrike" dirty="0">
                          <a:solidFill>
                            <a:srgbClr val="000000"/>
                          </a:solidFill>
                          <a:effectLst/>
                          <a:latin typeface="Arial"/>
                        </a:rPr>
                        <a:t>Select a computer system with a fast processor, lots of hard disk capacity, a large screen, and a graphics card loaded with memory.</a:t>
                      </a:r>
                    </a:p>
                  </a:txBody>
                  <a:tcPr anchor="ctr"/>
                </a:tc>
                <a:extLst>
                  <a:ext uri="{0D108BD9-81ED-4DB2-BD59-A6C34878D82A}">
                    <a16:rowId xmlns:a16="http://schemas.microsoft.com/office/drawing/2014/main" val="10005"/>
                  </a:ext>
                </a:extLst>
              </a:tr>
              <a:tr h="433104">
                <a:tc>
                  <a:txBody>
                    <a:bodyPr/>
                    <a:lstStyle/>
                    <a:p>
                      <a:pPr algn="l" fontAlgn="b"/>
                      <a:r>
                        <a:rPr lang="en-US" sz="1200" b="0" i="0" u="none" strike="noStrike" dirty="0">
                          <a:solidFill>
                            <a:srgbClr val="000000"/>
                          </a:solidFill>
                          <a:effectLst/>
                          <a:latin typeface="Arial"/>
                        </a:rPr>
                        <a:t>Someone who will use the computer has special needs.</a:t>
                      </a:r>
                    </a:p>
                  </a:txBody>
                  <a:tcPr anchor="ctr"/>
                </a:tc>
                <a:tc>
                  <a:txBody>
                    <a:bodyPr/>
                    <a:lstStyle/>
                    <a:p>
                      <a:pPr algn="l" fontAlgn="b"/>
                      <a:r>
                        <a:rPr lang="en-US" sz="1200" b="0" i="0" u="none" strike="noStrike" dirty="0">
                          <a:solidFill>
                            <a:srgbClr val="000000"/>
                          </a:solidFill>
                          <a:effectLst/>
                          <a:latin typeface="Arial"/>
                        </a:rPr>
                        <a:t>Consider purchasing appropriate adaptive equipment, such as a voice synthesizer or onehanded keyboard.</a:t>
                      </a:r>
                    </a:p>
                  </a:txBody>
                  <a:tcPr anchor="ctr"/>
                </a:tc>
                <a:extLst>
                  <a:ext uri="{0D108BD9-81ED-4DB2-BD59-A6C34878D82A}">
                    <a16:rowId xmlns:a16="http://schemas.microsoft.com/office/drawing/2014/main" val="10006"/>
                  </a:ext>
                </a:extLst>
              </a:tr>
              <a:tr h="433104">
                <a:tc>
                  <a:txBody>
                    <a:bodyPr/>
                    <a:lstStyle/>
                    <a:p>
                      <a:pPr algn="l" fontAlgn="b"/>
                      <a:r>
                        <a:rPr lang="en-US" sz="1200" b="0" i="0" u="none" strike="noStrike" dirty="0">
                          <a:solidFill>
                            <a:srgbClr val="000000"/>
                          </a:solidFill>
                          <a:effectLst/>
                          <a:latin typeface="Arial"/>
                        </a:rPr>
                        <a:t>You plan to use specialized peripheral devices.</a:t>
                      </a:r>
                    </a:p>
                  </a:txBody>
                  <a:tcPr anchor="ctr"/>
                </a:tc>
                <a:tc>
                  <a:txBody>
                    <a:bodyPr/>
                    <a:lstStyle/>
                    <a:p>
                      <a:pPr algn="l" fontAlgn="b"/>
                      <a:r>
                        <a:rPr lang="en-US" sz="1200" b="0" i="0" u="none" strike="noStrike" dirty="0">
                          <a:solidFill>
                            <a:srgbClr val="000000"/>
                          </a:solidFill>
                          <a:effectLst/>
                          <a:latin typeface="Arial"/>
                        </a:rPr>
                        <a:t>Make sure the computer you purchase can accommodate the devices you plan to use.</a:t>
                      </a:r>
                    </a:p>
                  </a:txBody>
                  <a:tcPr anchor="ctr"/>
                </a:tc>
                <a:extLst>
                  <a:ext uri="{0D108BD9-81ED-4DB2-BD59-A6C34878D82A}">
                    <a16:rowId xmlns:a16="http://schemas.microsoft.com/office/drawing/2014/main" val="10007"/>
                  </a:ext>
                </a:extLst>
              </a:tr>
              <a:tr h="433104">
                <a:tc>
                  <a:txBody>
                    <a:bodyPr/>
                    <a:lstStyle/>
                    <a:p>
                      <a:pPr algn="l" fontAlgn="b"/>
                      <a:r>
                        <a:rPr lang="en-US" sz="1200" b="0" i="0" u="none" strike="noStrike" dirty="0">
                          <a:solidFill>
                            <a:srgbClr val="000000"/>
                          </a:solidFill>
                          <a:effectLst/>
                          <a:latin typeface="Arial"/>
                        </a:rPr>
                        <a:t>Your work at home overlaps your work at school or on the job.</a:t>
                      </a:r>
                    </a:p>
                  </a:txBody>
                  <a:tcPr anchor="ctr"/>
                </a:tc>
                <a:tc>
                  <a:txBody>
                    <a:bodyPr/>
                    <a:lstStyle/>
                    <a:p>
                      <a:pPr algn="l" fontAlgn="b"/>
                      <a:r>
                        <a:rPr lang="en-US" sz="1200" b="0" i="0" u="none" strike="noStrike" dirty="0">
                          <a:solidFill>
                            <a:srgbClr val="000000"/>
                          </a:solidFill>
                          <a:effectLst/>
                          <a:latin typeface="Arial"/>
                        </a:rPr>
                        <a:t>Shop for a computer that’s compatible with the computers you use at school or work.</a:t>
                      </a:r>
                    </a:p>
                  </a:txBody>
                  <a:tcPr anchor="ctr"/>
                </a:tc>
                <a:extLst>
                  <a:ext uri="{0D108BD9-81ED-4DB2-BD59-A6C34878D82A}">
                    <a16:rowId xmlns:a16="http://schemas.microsoft.com/office/drawing/2014/main" val="10008"/>
                  </a:ext>
                </a:extLst>
              </a:tr>
              <a:tr h="433104">
                <a:tc>
                  <a:txBody>
                    <a:bodyPr/>
                    <a:lstStyle/>
                    <a:p>
                      <a:pPr algn="l" fontAlgn="b"/>
                      <a:r>
                        <a:rPr lang="en-US" sz="1200" b="0" i="0" u="none" strike="noStrike" dirty="0">
                          <a:solidFill>
                            <a:srgbClr val="000000"/>
                          </a:solidFill>
                          <a:effectLst/>
                          <a:latin typeface="Arial"/>
                        </a:rPr>
                        <a:t>You want to work with specific software, such as a 3-D graphics tool.</a:t>
                      </a:r>
                    </a:p>
                  </a:txBody>
                  <a:tcPr anchor="ctr"/>
                </a:tc>
                <a:tc>
                  <a:txBody>
                    <a:bodyPr/>
                    <a:lstStyle/>
                    <a:p>
                      <a:pPr algn="l" fontAlgn="b"/>
                      <a:r>
                        <a:rPr lang="en-US" sz="1200" b="0" i="0" u="none" strike="noStrike" dirty="0">
                          <a:solidFill>
                            <a:srgbClr val="000000"/>
                          </a:solidFill>
                          <a:effectLst/>
                          <a:latin typeface="Arial"/>
                        </a:rPr>
                        <a:t>Select a computer that meets the specifications listed on the software box or Web site.</a:t>
                      </a:r>
                    </a:p>
                  </a:txBody>
                  <a:tcPr anchor="ctr"/>
                </a:tc>
                <a:extLst>
                  <a:ext uri="{0D108BD9-81ED-4DB2-BD59-A6C34878D82A}">
                    <a16:rowId xmlns:a16="http://schemas.microsoft.com/office/drawing/2014/main" val="10009"/>
                  </a:ext>
                </a:extLst>
              </a:tr>
            </a:tbl>
          </a:graphicData>
        </a:graphic>
      </p:graphicFrame>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45" y="241879"/>
            <a:ext cx="8032638" cy="1004011"/>
          </a:xfrm>
        </p:spPr>
        <p:txBody>
          <a:bodyPr/>
          <a:lstStyle/>
          <a:p>
            <a:r>
              <a:rPr lang="en-US" dirty="0"/>
              <a:t>Choosing a Digital Device (3 of 6)</a:t>
            </a:r>
          </a:p>
        </p:txBody>
      </p:sp>
      <p:sp>
        <p:nvSpPr>
          <p:cNvPr id="4" name="Content Placeholder 3"/>
          <p:cNvSpPr>
            <a:spLocks noGrp="1"/>
          </p:cNvSpPr>
          <p:nvPr>
            <p:ph type="body" sz="half" idx="2"/>
          </p:nvPr>
        </p:nvSpPr>
        <p:spPr>
          <a:xfrm>
            <a:off x="647932" y="1439501"/>
            <a:ext cx="3887833" cy="3476531"/>
          </a:xfrm>
        </p:spPr>
        <p:txBody>
          <a:bodyPr>
            <a:normAutofit/>
          </a:bodyPr>
          <a:lstStyle/>
          <a:p>
            <a:pPr marL="457200" indent="-457200">
              <a:buFont typeface="Arial" pitchFamily="34" charset="0"/>
              <a:buChar char="•"/>
            </a:pPr>
            <a:r>
              <a:rPr lang="en-US" sz="2600" dirty="0"/>
              <a:t>The most popular digital devices are desktops, laptops, tablets, and smartphones</a:t>
            </a:r>
          </a:p>
        </p:txBody>
      </p:sp>
      <p:pic>
        <p:nvPicPr>
          <p:cNvPr id="5" name="Picture 2" descr="An illustration depicts the suggestions for purchasing a right digital device along with the description of the features of the devices. The first device recommended is a Desktop “Most power per dollar can make repairs and upgrade components yourself (except for all-in-one units). Full-size keyboard with numeric keypad for data entry. Large screen for multiple windows and detail work. Adjustable placement of components means less strain on eyes, back, and wrists.” The “Bottom line” “The choice for dedicated gamers, serious designers, desktop publishers, and video editors.” &#10;The second device is a Laptop: “All components in one unit. Easy to move. Battery powered for portability. Energy efficient means low operating cost. Connects to Wi-Fi networks for Internet access. Lightweight models have higher price tags and may not have a CD/DVD player.” The “Bottom line” “Adequate for most digital tasks that are not dependent on cellular connections. The choice for students and on-the-go professionals who want to create content and be productive, in addition to consuming content.” &#10;The third device  a tablet “Small and easy to carry. Battery powered. Connects to Wi-Fi networks. Cellular data plans available for mobile Internet access. Convertible units with keyboards available for writing long documents and creating other content. Might not use software designed for desktop and laptops. Small screen limits multitasking.” The “Bottom line” “Great for consuming content, such as ebooks, music, and videos. Adequate for browsing the Web and managing social media. Works for some specialized tasks, such as business presentations.” &#10;The fourth device a smartphone “Cellular connection for voice and texting. Add a cellular data connection for Internet access. Connects to Wi-Fi networks. Longer battery life than tablets and Laptops. Larger sizes offer bigger, easier-to-read screens.” “Bottom line” “Great for communications and mobile apps. Adequate for watching occasional videos and for mobile access to social media. Not optimal for creating text-based content, but excellent for voice calls, texting, and Web browsing.”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4621" y="1250419"/>
            <a:ext cx="2706211" cy="475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56028"/>
            <a:ext cx="8032638" cy="1004011"/>
          </a:xfrm>
        </p:spPr>
        <p:txBody>
          <a:bodyPr/>
          <a:lstStyle/>
          <a:p>
            <a:r>
              <a:rPr lang="en-US" dirty="0"/>
              <a:t>Choosing a Digital Device (4 of 6)</a:t>
            </a:r>
          </a:p>
        </p:txBody>
      </p:sp>
      <p:sp>
        <p:nvSpPr>
          <p:cNvPr id="4" name="Content Placeholder 3"/>
          <p:cNvSpPr>
            <a:spLocks noGrp="1"/>
          </p:cNvSpPr>
          <p:nvPr>
            <p:ph type="body" sz="half" idx="2"/>
          </p:nvPr>
        </p:nvSpPr>
        <p:spPr>
          <a:xfrm>
            <a:off x="446598" y="1378858"/>
            <a:ext cx="4285059" cy="4746172"/>
          </a:xfrm>
        </p:spPr>
        <p:txBody>
          <a:bodyPr>
            <a:normAutofit/>
          </a:bodyPr>
          <a:lstStyle/>
          <a:p>
            <a:pPr marL="457200" indent="-457200">
              <a:buFont typeface="Arial" pitchFamily="34" charset="0"/>
              <a:buChar char="•"/>
            </a:pPr>
            <a:r>
              <a:rPr lang="en-US" sz="2600" dirty="0"/>
              <a:t>Computers that operate essentially the same way and use the same software are said to be </a:t>
            </a:r>
            <a:r>
              <a:rPr lang="en-US" sz="2600" b="1" dirty="0"/>
              <a:t>compatible </a:t>
            </a:r>
            <a:r>
              <a:rPr lang="en-US" sz="2600" dirty="0"/>
              <a:t>or having the same “platform”</a:t>
            </a:r>
          </a:p>
          <a:p>
            <a:pPr marL="457200" indent="-457200">
              <a:buFont typeface="Arial" pitchFamily="34" charset="0"/>
              <a:buChar char="•"/>
            </a:pPr>
            <a:r>
              <a:rPr lang="en-US" sz="2600" dirty="0"/>
              <a:t>You can assess whether two computers are compatible by checking their operating systems</a:t>
            </a:r>
          </a:p>
        </p:txBody>
      </p:sp>
      <p:pic>
        <p:nvPicPr>
          <p:cNvPr id="5" name="Picture 2" descr="An illustration with three sections depicts the compatible devices in relation to Operating Systems. Section A titled “Apple” depicts a desktop titled “macOS “Mac”.” Below the system is a laptop labeled “macOS.” Below the laptop is the tablet labeled “iOS.” Below the tablet is the smartphone labeled “iOS.”&#10;Section B titled “Microsoft” depicts a desktop titled “Windows “PC”.” Below the system is a laptop labeled “Windows.” Below the laptop is the tablet labeled “Windows.” Below the tablet is the smartphone labeled “Windows Mobile.”&#10;Section C titled “Google” depicts a desktop titled “Linux.” Below the system is a laptop labeled “Chrome-book” Below the laptop is the tablet labeled “Android.” Below the tablet is the smartphone labeled “Androi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1947" y="1507098"/>
            <a:ext cx="4001016" cy="404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Digital Device (5 of 6)</a:t>
            </a:r>
          </a:p>
        </p:txBody>
      </p:sp>
      <p:sp>
        <p:nvSpPr>
          <p:cNvPr id="3" name="Content Placeholder 2"/>
          <p:cNvSpPr>
            <a:spLocks noGrp="1"/>
          </p:cNvSpPr>
          <p:nvPr>
            <p:ph idx="1"/>
          </p:nvPr>
        </p:nvSpPr>
        <p:spPr/>
        <p:txBody>
          <a:bodyPr/>
          <a:lstStyle/>
          <a:p>
            <a:r>
              <a:rPr lang="en-US" dirty="0"/>
              <a:t>Prices for digital devices can vary and depend on screen size, microprocessor size, and memory:</a:t>
            </a:r>
          </a:p>
          <a:p>
            <a:pPr lvl="1" indent="-344488"/>
            <a:r>
              <a:rPr lang="en-US" dirty="0"/>
              <a:t>The price tag for a smartphone is $200</a:t>
            </a:r>
            <a:r>
              <a:rPr lang="en-US" dirty="0">
                <a:latin typeface="Arial"/>
                <a:cs typeface="Arial"/>
              </a:rPr>
              <a:t>–</a:t>
            </a:r>
            <a:r>
              <a:rPr lang="en-US" dirty="0"/>
              <a:t>$900</a:t>
            </a:r>
          </a:p>
          <a:p>
            <a:pPr lvl="1" indent="-344488"/>
            <a:r>
              <a:rPr lang="en-US" dirty="0"/>
              <a:t>Tablet computer prices range from $200 and $1,200</a:t>
            </a:r>
          </a:p>
          <a:p>
            <a:pPr lvl="1" indent="-344488"/>
            <a:r>
              <a:rPr lang="en-US" dirty="0"/>
              <a:t>Desktop and laptop computers usually cost a little more, with price points roughly grouped into three categories: </a:t>
            </a:r>
          </a:p>
          <a:p>
            <a:pPr lvl="2" indent="-400050"/>
            <a:r>
              <a:rPr lang="en-US" dirty="0"/>
              <a:t>Above $1,200</a:t>
            </a:r>
          </a:p>
          <a:p>
            <a:pPr lvl="2" indent="-400050"/>
            <a:r>
              <a:rPr lang="en-US" dirty="0"/>
              <a:t>$500 </a:t>
            </a:r>
            <a:r>
              <a:rPr lang="en-US" dirty="0">
                <a:latin typeface="Arial"/>
                <a:cs typeface="Arial"/>
              </a:rPr>
              <a:t>– </a:t>
            </a:r>
            <a:r>
              <a:rPr lang="en-US" dirty="0"/>
              <a:t>$1,200</a:t>
            </a:r>
          </a:p>
          <a:p>
            <a:pPr lvl="2" indent="-400050"/>
            <a:r>
              <a:rPr lang="en-US" dirty="0"/>
              <a:t>Under $500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655" y="226997"/>
            <a:ext cx="8032638" cy="1004011"/>
          </a:xfrm>
        </p:spPr>
        <p:txBody>
          <a:bodyPr/>
          <a:lstStyle/>
          <a:p>
            <a:r>
              <a:rPr lang="en-US" dirty="0"/>
              <a:t>Choosing a Digital Device (6 of 6)</a:t>
            </a:r>
          </a:p>
        </p:txBody>
      </p:sp>
      <p:sp>
        <p:nvSpPr>
          <p:cNvPr id="4" name="Content Placeholder 3"/>
          <p:cNvSpPr>
            <a:spLocks noGrp="1"/>
          </p:cNvSpPr>
          <p:nvPr>
            <p:ph type="body" sz="half" idx="2"/>
          </p:nvPr>
        </p:nvSpPr>
        <p:spPr>
          <a:xfrm>
            <a:off x="319315" y="1335315"/>
            <a:ext cx="8635999" cy="928914"/>
          </a:xfrm>
        </p:spPr>
        <p:txBody>
          <a:bodyPr>
            <a:normAutofit/>
          </a:bodyPr>
          <a:lstStyle/>
          <a:p>
            <a:pPr marL="457200" indent="-457200">
              <a:buFont typeface="Arial" pitchFamily="34" charset="0"/>
              <a:buChar char="•"/>
            </a:pPr>
            <a:r>
              <a:rPr lang="en-US" sz="2600" dirty="0"/>
              <a:t>Computer ads are loaded with jargon and acronyms, such as RAM, ROM, GHz, GB, and USB</a:t>
            </a:r>
          </a:p>
        </p:txBody>
      </p:sp>
      <p:pic>
        <p:nvPicPr>
          <p:cNvPr id="5" name="Picture 2" descr="An illustration depicts an ad for computer that is full of jargon, such as &quot;Powerfully Light&quot; and &quot;Do everything you love&quot;. The ad lists out the different main features of the computer, such as &quot;4 MB cache&quot;, &quot;Inteel Integrated graphics&quot; Windows 10 64- bit operating system. A photo of a laptop is shown on the right of the 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874" y="2451421"/>
            <a:ext cx="4883402" cy="366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Processors and Memory</a:t>
            </a:r>
          </a:p>
        </p:txBody>
      </p:sp>
      <p:sp>
        <p:nvSpPr>
          <p:cNvPr id="3" name="Content Placeholder 2"/>
          <p:cNvSpPr>
            <a:spLocks noGrp="1"/>
          </p:cNvSpPr>
          <p:nvPr>
            <p:ph idx="1"/>
          </p:nvPr>
        </p:nvSpPr>
        <p:spPr/>
        <p:txBody>
          <a:bodyPr/>
          <a:lstStyle/>
          <a:p>
            <a:r>
              <a:rPr lang="en-US" dirty="0"/>
              <a:t>Microprocessors</a:t>
            </a:r>
          </a:p>
          <a:p>
            <a:r>
              <a:rPr lang="en-US" dirty="0"/>
              <a:t>How Processors Work</a:t>
            </a:r>
          </a:p>
          <a:p>
            <a:r>
              <a:rPr lang="en-US" dirty="0"/>
              <a:t>Performance</a:t>
            </a:r>
          </a:p>
          <a:p>
            <a:r>
              <a:rPr lang="en-US" dirty="0"/>
              <a:t>Random Access Memory</a:t>
            </a:r>
          </a:p>
          <a:p>
            <a:r>
              <a:rPr lang="en-US" dirty="0"/>
              <a:t>Read-only Memory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(1 of 2)</a:t>
            </a:r>
          </a:p>
        </p:txBody>
      </p:sp>
      <p:sp>
        <p:nvSpPr>
          <p:cNvPr id="3" name="Content Placeholder 2"/>
          <p:cNvSpPr>
            <a:spLocks noGrp="1"/>
          </p:cNvSpPr>
          <p:nvPr>
            <p:ph idx="1"/>
          </p:nvPr>
        </p:nvSpPr>
        <p:spPr/>
        <p:txBody>
          <a:bodyPr>
            <a:normAutofit/>
          </a:bodyPr>
          <a:lstStyle/>
          <a:p>
            <a:r>
              <a:rPr lang="en-US" dirty="0"/>
              <a:t>Distinguish between the x86 and ARM processor standards</a:t>
            </a:r>
          </a:p>
          <a:p>
            <a:r>
              <a:rPr lang="en-US" dirty="0"/>
              <a:t>Describe the significance of microprocessor instruction sets</a:t>
            </a:r>
          </a:p>
          <a:p>
            <a:r>
              <a:rPr lang="en-US" dirty="0"/>
              <a:t>Trace an instruction through RAM, the control unit, and ALU as it is processed</a:t>
            </a:r>
          </a:p>
          <a:p>
            <a:r>
              <a:rPr lang="en-US" dirty="0"/>
              <a:t>List seven factors that affect microprocessor performance</a:t>
            </a:r>
          </a:p>
          <a:p>
            <a:r>
              <a:rPr lang="en-US" dirty="0"/>
              <a:t>Use the pizza analogy to explain serial, pipeline, and parallel processing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Objectives (2 of 2)</a:t>
            </a:r>
          </a:p>
        </p:txBody>
      </p:sp>
      <p:sp>
        <p:nvSpPr>
          <p:cNvPr id="3" name="Content Placeholder 2"/>
          <p:cNvSpPr>
            <a:spLocks noGrp="1"/>
          </p:cNvSpPr>
          <p:nvPr>
            <p:ph idx="1"/>
          </p:nvPr>
        </p:nvSpPr>
        <p:spPr/>
        <p:txBody>
          <a:bodyPr>
            <a:normAutofit/>
          </a:bodyPr>
          <a:lstStyle/>
          <a:p>
            <a:r>
              <a:rPr lang="en-US" dirty="0"/>
              <a:t>List at least three items that would be found in RAM while you are using a digital device</a:t>
            </a:r>
          </a:p>
          <a:p>
            <a:r>
              <a:rPr lang="en-US" dirty="0"/>
              <a:t>List three events that occur during the boot process</a:t>
            </a:r>
          </a:p>
          <a:p>
            <a:r>
              <a:rPr lang="en-US" dirty="0"/>
              <a:t>Explain why digital devices have ROM in addition to RAM</a:t>
            </a:r>
          </a:p>
          <a:p>
            <a:r>
              <a:rPr lang="en-US" dirty="0"/>
              <a:t>List four reasons for flashing ROM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Microprocessors (1 of 4)</a:t>
            </a:r>
          </a:p>
        </p:txBody>
      </p:sp>
      <p:sp>
        <p:nvSpPr>
          <p:cNvPr id="3" name="Content Placeholder 2"/>
          <p:cNvSpPr>
            <a:spLocks noGrp="1"/>
          </p:cNvSpPr>
          <p:nvPr>
            <p:ph idx="1"/>
          </p:nvPr>
        </p:nvSpPr>
        <p:spPr/>
        <p:txBody>
          <a:bodyPr/>
          <a:lstStyle/>
          <a:p>
            <a:r>
              <a:rPr lang="en-US" dirty="0"/>
              <a:t>A </a:t>
            </a:r>
            <a:r>
              <a:rPr lang="en-US" b="1" dirty="0"/>
              <a:t>microprocessor</a:t>
            </a:r>
            <a:r>
              <a:rPr lang="en-US" dirty="0"/>
              <a:t> is an integrated circuit designed to process instructions</a:t>
            </a:r>
          </a:p>
          <a:p>
            <a:r>
              <a:rPr lang="en-US" dirty="0"/>
              <a:t>It is the </a:t>
            </a:r>
            <a:r>
              <a:rPr lang="en-US" i="1" dirty="0"/>
              <a:t>most important</a:t>
            </a:r>
            <a:r>
              <a:rPr lang="en-US" dirty="0"/>
              <a:t>, and usually the most expensive, component of a digital device</a:t>
            </a:r>
          </a:p>
          <a:p>
            <a:r>
              <a:rPr lang="en-US" dirty="0"/>
              <a:t>Intel Corporation is the world’s largest chipmaker and supplies a sizeable percentage of the microprocessors that power desktops and laptops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Objectives (2 of 2)</a:t>
            </a:r>
          </a:p>
        </p:txBody>
      </p:sp>
      <p:sp>
        <p:nvSpPr>
          <p:cNvPr id="3" name="Content Placeholder 2"/>
          <p:cNvSpPr>
            <a:spLocks noGrp="1"/>
          </p:cNvSpPr>
          <p:nvPr>
            <p:ph idx="1"/>
          </p:nvPr>
        </p:nvSpPr>
        <p:spPr/>
        <p:txBody>
          <a:bodyPr/>
          <a:lstStyle/>
          <a:p>
            <a:r>
              <a:rPr lang="en-US" dirty="0"/>
              <a:t>List three terms that are commonly used alternatives for “integrated circuits”</a:t>
            </a:r>
          </a:p>
          <a:p>
            <a:r>
              <a:rPr lang="en-US" dirty="0"/>
              <a:t>Explain why semiconductors are the materials used for integrated circuits</a:t>
            </a:r>
          </a:p>
          <a:p>
            <a:r>
              <a:rPr lang="en-US" dirty="0"/>
              <a:t>Identify the microprocessor on a system board</a:t>
            </a:r>
          </a:p>
          <a:p>
            <a:r>
              <a:rPr lang="en-US" dirty="0"/>
              <a:t>Identify the components of a typical device that has a component, clamshell, or slate form factor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25402"/>
            <a:ext cx="8032638" cy="1004011"/>
          </a:xfrm>
        </p:spPr>
        <p:txBody>
          <a:bodyPr/>
          <a:lstStyle/>
          <a:p>
            <a:r>
              <a:rPr lang="en-US" dirty="0"/>
              <a:t>Microprocessors (2 of 4)</a:t>
            </a:r>
          </a:p>
        </p:txBody>
      </p:sp>
      <p:sp>
        <p:nvSpPr>
          <p:cNvPr id="4" name="Content Placeholder 3"/>
          <p:cNvSpPr>
            <a:spLocks noGrp="1"/>
          </p:cNvSpPr>
          <p:nvPr>
            <p:ph type="body" sz="half" idx="2"/>
          </p:nvPr>
        </p:nvSpPr>
        <p:spPr>
          <a:xfrm>
            <a:off x="360139" y="1312278"/>
            <a:ext cx="4889189" cy="4818743"/>
          </a:xfrm>
        </p:spPr>
        <p:txBody>
          <a:bodyPr>
            <a:noAutofit/>
          </a:bodyPr>
          <a:lstStyle/>
          <a:p>
            <a:pPr marL="457200" indent="-457200">
              <a:buFont typeface="Arial" pitchFamily="34" charset="0"/>
              <a:buChar char="•"/>
            </a:pPr>
            <a:r>
              <a:rPr lang="en-US" sz="2600" dirty="0"/>
              <a:t>Intel’s 8086 family of microprocessors powered the original IBM PC</a:t>
            </a:r>
          </a:p>
          <a:p>
            <a:pPr marL="457200" indent="-457200">
              <a:buFont typeface="Arial" pitchFamily="34" charset="0"/>
              <a:buChar char="•"/>
            </a:pPr>
            <a:r>
              <a:rPr lang="en-US" sz="2600" dirty="0"/>
              <a:t>The 8086 chip family set the standard for processors used today</a:t>
            </a:r>
          </a:p>
          <a:p>
            <a:pPr marL="457200" indent="-457200">
              <a:buFont typeface="Arial" pitchFamily="34" charset="0"/>
              <a:buChar char="•"/>
            </a:pPr>
            <a:r>
              <a:rPr lang="en-US" sz="2600" dirty="0"/>
              <a:t>This standard is sometimes referred to as </a:t>
            </a:r>
            <a:r>
              <a:rPr lang="en-US" sz="2600" b="1" dirty="0"/>
              <a:t>x86</a:t>
            </a:r>
          </a:p>
          <a:p>
            <a:pPr marL="457200" indent="-457200">
              <a:buFont typeface="Arial" pitchFamily="34" charset="0"/>
              <a:buChar char="•"/>
            </a:pPr>
            <a:r>
              <a:rPr lang="en-US" sz="2600" dirty="0"/>
              <a:t>Processors found in today’s desktops and laptops are x86 compatible</a:t>
            </a:r>
          </a:p>
        </p:txBody>
      </p:sp>
      <p:pic>
        <p:nvPicPr>
          <p:cNvPr id="5" name="Picture 4" descr="An illustration depicts the different varieties of Intel Processors for Desktops and Laptops. The processors are represented as square shaped metal pieces with the logo of Intel and the type of processor imprinted on the surface. "/>
          <p:cNvPicPr>
            <a:picLocks noChangeAspect="1"/>
          </p:cNvPicPr>
          <p:nvPr/>
        </p:nvPicPr>
        <p:blipFill>
          <a:blip r:embed="rId3" cstate="print"/>
          <a:srcRect r="50582"/>
          <a:stretch>
            <a:fillRect/>
          </a:stretch>
        </p:blipFill>
        <p:spPr>
          <a:xfrm>
            <a:off x="5675086" y="1206579"/>
            <a:ext cx="2851742" cy="2640000"/>
          </a:xfrm>
          <a:prstGeom prst="rect">
            <a:avLst/>
          </a:prstGeom>
        </p:spPr>
      </p:pic>
      <p:pic>
        <p:nvPicPr>
          <p:cNvPr id="6" name="Picture 2" descr="An illustration depicts the different varieties of Intel Processors for Desktops and Laptops. The processors are represented as square shaped metal pieces with the logo of Intel and the type of processor imprinted on the surface.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3486" y="4063093"/>
            <a:ext cx="3250594" cy="19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Microprocessors (3 of 4)</a:t>
            </a:r>
          </a:p>
        </p:txBody>
      </p:sp>
      <p:sp>
        <p:nvSpPr>
          <p:cNvPr id="3" name="Content Placeholder 2"/>
          <p:cNvSpPr>
            <a:spLocks noGrp="1"/>
          </p:cNvSpPr>
          <p:nvPr>
            <p:ph idx="1"/>
          </p:nvPr>
        </p:nvSpPr>
        <p:spPr/>
        <p:txBody>
          <a:bodyPr>
            <a:normAutofit/>
          </a:bodyPr>
          <a:lstStyle/>
          <a:p>
            <a:r>
              <a:rPr lang="en-US" dirty="0"/>
              <a:t>Processors based on </a:t>
            </a:r>
            <a:r>
              <a:rPr lang="en-US" b="1" dirty="0"/>
              <a:t>ARM</a:t>
            </a:r>
            <a:r>
              <a:rPr lang="en-US" dirty="0"/>
              <a:t> technology dominate tablet computers and smartphones</a:t>
            </a:r>
          </a:p>
          <a:p>
            <a:r>
              <a:rPr lang="en-US" dirty="0"/>
              <a:t>ARM technology was originally designed by ARM Holdings, a British technology company founded by Acorn Computers, Apple Inc., and VLSI Technology</a:t>
            </a:r>
          </a:p>
          <a:p>
            <a:r>
              <a:rPr lang="en-US" dirty="0"/>
              <a:t>ARM processors are energy efficient </a:t>
            </a:r>
            <a:r>
              <a:rPr lang="en-US" dirty="0">
                <a:latin typeface="Arial"/>
                <a:cs typeface="Arial"/>
              </a:rPr>
              <a:t>—</a:t>
            </a:r>
            <a:r>
              <a:rPr lang="en-US" dirty="0"/>
              <a:t> an important characteristic for battery-powered devices</a:t>
            </a:r>
          </a:p>
          <a:p>
            <a:r>
              <a:rPr lang="en-US" dirty="0"/>
              <a:t>ARM processors are found in Microsoft’s Surface tablets, Apple’s iPads and iPhones, and Samsung’s lineup of Galaxy phones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1004011"/>
          </a:xfrm>
        </p:spPr>
        <p:txBody>
          <a:bodyPr/>
          <a:lstStyle/>
          <a:p>
            <a:r>
              <a:rPr lang="en-US" dirty="0"/>
              <a:t>Microprocessors (4 of 4)</a:t>
            </a:r>
          </a:p>
        </p:txBody>
      </p:sp>
      <p:sp>
        <p:nvSpPr>
          <p:cNvPr id="4" name="Content Placeholder 3"/>
          <p:cNvSpPr>
            <a:spLocks noGrp="1"/>
          </p:cNvSpPr>
          <p:nvPr>
            <p:ph type="body" sz="half" idx="2"/>
          </p:nvPr>
        </p:nvSpPr>
        <p:spPr>
          <a:xfrm>
            <a:off x="261258" y="1378856"/>
            <a:ext cx="4644571" cy="4630058"/>
          </a:xfrm>
        </p:spPr>
        <p:txBody>
          <a:bodyPr>
            <a:normAutofit/>
          </a:bodyPr>
          <a:lstStyle/>
          <a:p>
            <a:pPr marL="457200" indent="-457200">
              <a:buFont typeface="Arial" pitchFamily="34" charset="0"/>
              <a:buChar char="•"/>
            </a:pPr>
            <a:r>
              <a:rPr lang="en-US" sz="2600" dirty="0"/>
              <a:t>Finding the microprocessor that’s best for you depends on your budget and the type of work and play you plan to do</a:t>
            </a:r>
          </a:p>
          <a:p>
            <a:pPr marL="457200" indent="-457200">
              <a:buFont typeface="Arial" pitchFamily="34" charset="0"/>
              <a:buChar char="•"/>
            </a:pPr>
            <a:r>
              <a:rPr lang="en-US" sz="2600" dirty="0"/>
              <a:t>If you know the make and model of a digital device, you can generally find processor specifications by searching online</a:t>
            </a:r>
          </a:p>
        </p:txBody>
      </p:sp>
      <p:pic>
        <p:nvPicPr>
          <p:cNvPr id="5" name="Picture 3" descr="An illustration with two sections depicts the process for identifying the processor specifications for a Mac and Windows Desktop or Laptop. Section A depicts the screenshot of a screen of a Mac desktop. The title text on the screen reads “macOS Sierra.” A callout pointing the text on the screen reads “Processor 2.13 GHz Intel Core 2 Duo.” The supporting text associated with the screenshot reads “On a Mac desktop or laptop, selecting the Apple icon and then choosing About This Mac displays processor specifications, along with memory capacity.”&#10;Section B depicts the screenshot of the screen titled “Settings” displaying different options available in the Settings menu in Windows 10. The right pane of the screen displays the details – Edition, Version, OS Build, Product ID, Processor, Installed RAM, System type, and Pen and touch. A callout pointing the processor reads “Intel(R) Core(TM) i5-T2007U CPU @ 2.50 GHz.” The text associated with the screenshot reads “Windows 10 displays processor specs when you type PC Info at the Start screen and then choose the option: About your PC.”&#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5999" y="1465943"/>
            <a:ext cx="3923259" cy="446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Processors Work (1 of 6)</a:t>
            </a:r>
          </a:p>
        </p:txBody>
      </p:sp>
      <p:sp>
        <p:nvSpPr>
          <p:cNvPr id="3" name="Content Placeholder 2"/>
          <p:cNvSpPr>
            <a:spLocks noGrp="1"/>
          </p:cNvSpPr>
          <p:nvPr>
            <p:ph idx="1"/>
          </p:nvPr>
        </p:nvSpPr>
        <p:spPr/>
        <p:txBody>
          <a:bodyPr/>
          <a:lstStyle/>
          <a:p>
            <a:r>
              <a:rPr lang="en-US" dirty="0"/>
              <a:t>Microprocessor technology is fascinating in its ability to perform an astounding variety of tasks based on a set of really simple instructions</a:t>
            </a:r>
          </a:p>
          <a:p>
            <a:r>
              <a:rPr lang="en-US" dirty="0"/>
              <a:t>These instructions are referred to as an </a:t>
            </a:r>
            <a:r>
              <a:rPr lang="en-US" b="1" dirty="0"/>
              <a:t>instruction set</a:t>
            </a:r>
          </a:p>
          <a:p>
            <a:r>
              <a:rPr lang="en-US" dirty="0"/>
              <a:t>An instruction set contains a collection of instructions for actions that the circuitry in a microprocessor can perform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Processors Work (2 of</a:t>
            </a:r>
            <a:r>
              <a:rPr lang="en-US" baseline="0" dirty="0"/>
              <a:t> 6</a:t>
            </a:r>
            <a:r>
              <a:rPr lang="en-US" dirty="0"/>
              <a:t>)</a:t>
            </a:r>
          </a:p>
        </p:txBody>
      </p:sp>
      <p:sp>
        <p:nvSpPr>
          <p:cNvPr id="4" name="Content Placeholder 3"/>
          <p:cNvSpPr>
            <a:spLocks noGrp="1"/>
          </p:cNvSpPr>
          <p:nvPr>
            <p:ph sz="quarter" idx="10"/>
          </p:nvPr>
        </p:nvSpPr>
        <p:spPr>
          <a:xfrm>
            <a:off x="213681" y="1403599"/>
            <a:ext cx="8863965" cy="2162562"/>
          </a:xfrm>
        </p:spPr>
        <p:txBody>
          <a:bodyPr>
            <a:noAutofit/>
          </a:bodyPr>
          <a:lstStyle/>
          <a:p>
            <a:pPr marL="457200" indent="-457200">
              <a:buFont typeface="Arial" pitchFamily="34" charset="0"/>
              <a:buChar char="•"/>
            </a:pPr>
            <a:r>
              <a:rPr lang="en-US" sz="2600" dirty="0"/>
              <a:t>Microprocessors can’t directly understand </a:t>
            </a:r>
            <a:r>
              <a:rPr lang="en-US" sz="2600" b="1" dirty="0"/>
              <a:t>programming language</a:t>
            </a:r>
            <a:r>
              <a:rPr lang="en-US" sz="2600" dirty="0"/>
              <a:t>, such as C++, BASIC, COBOL or Java, so programs have to be converted into </a:t>
            </a:r>
            <a:r>
              <a:rPr lang="en-US" sz="2600" b="1" dirty="0"/>
              <a:t>machine language </a:t>
            </a:r>
            <a:r>
              <a:rPr lang="en-US" sz="2600" dirty="0"/>
              <a:t>that corresponds to the microprocessor’s instruction set</a:t>
            </a:r>
          </a:p>
        </p:txBody>
      </p:sp>
      <p:pic>
        <p:nvPicPr>
          <p:cNvPr id="7" name="Picture 6" descr="An example depicts the common commands from the X86 Instruction set. The information is presented in two columns with the first column representing the instruction and the second column representing the corresponding ASCII code. The instructions and ASCII code represented in the illustration from top to bottom read as: “Add: 0000 0000;” “Input: 0110 0011;” “Compare: 0011 1100;” “Move: 1010 0000;” “Multiply: 1111 0110;” “Output: 1110 1110;” “Subtract: 0010 1100;” and “Halt: 1111 0100.”"/>
          <p:cNvPicPr>
            <a:picLocks noChangeAspect="1"/>
          </p:cNvPicPr>
          <p:nvPr/>
        </p:nvPicPr>
        <p:blipFill>
          <a:blip r:embed="rId2" cstate="print"/>
          <a:stretch>
            <a:fillRect/>
          </a:stretch>
        </p:blipFill>
        <p:spPr>
          <a:xfrm>
            <a:off x="2326842" y="3869660"/>
            <a:ext cx="4185516" cy="2207319"/>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198" y="183455"/>
            <a:ext cx="8032638" cy="789003"/>
          </a:xfrm>
        </p:spPr>
        <p:txBody>
          <a:bodyPr/>
          <a:lstStyle/>
          <a:p>
            <a:r>
              <a:rPr lang="en-US" dirty="0"/>
              <a:t>How Processors Work (3 of 6)</a:t>
            </a:r>
          </a:p>
        </p:txBody>
      </p:sp>
      <p:sp>
        <p:nvSpPr>
          <p:cNvPr id="4" name="Content Placeholder 3"/>
          <p:cNvSpPr>
            <a:spLocks noGrp="1"/>
          </p:cNvSpPr>
          <p:nvPr>
            <p:ph type="body" sz="half" idx="2"/>
          </p:nvPr>
        </p:nvSpPr>
        <p:spPr>
          <a:xfrm>
            <a:off x="246744" y="1233715"/>
            <a:ext cx="8665028" cy="2235199"/>
          </a:xfrm>
        </p:spPr>
        <p:txBody>
          <a:bodyPr>
            <a:normAutofit fontScale="85000" lnSpcReduction="10000"/>
          </a:bodyPr>
          <a:lstStyle/>
          <a:p>
            <a:pPr marL="457200" indent="-457200">
              <a:buFont typeface="Arial" pitchFamily="34" charset="0"/>
              <a:buChar char="•"/>
            </a:pPr>
            <a:r>
              <a:rPr lang="en-US" sz="2800" dirty="0"/>
              <a:t>Operational units of the microprocessor are:</a:t>
            </a:r>
          </a:p>
          <a:p>
            <a:pPr marL="914400" lvl="1" indent="-457200">
              <a:buFont typeface="Arial" pitchFamily="34" charset="0"/>
              <a:buChar char="–"/>
            </a:pPr>
            <a:r>
              <a:rPr lang="en-US" sz="2600" dirty="0"/>
              <a:t>The </a:t>
            </a:r>
            <a:r>
              <a:rPr lang="en-US" sz="2600" b="1" dirty="0"/>
              <a:t>ALU</a:t>
            </a:r>
            <a:r>
              <a:rPr lang="en-US" sz="2600" dirty="0"/>
              <a:t> (arithmetic logic unit) is part of the microprocessor that performs arithmetic operations, such as addition and subtraction</a:t>
            </a:r>
          </a:p>
          <a:p>
            <a:pPr marL="914400" lvl="1" indent="-457200">
              <a:buFont typeface="Arial" pitchFamily="34" charset="0"/>
              <a:buChar char="–"/>
            </a:pPr>
            <a:r>
              <a:rPr lang="en-US" sz="2600" dirty="0"/>
              <a:t>The ALU uses </a:t>
            </a:r>
            <a:r>
              <a:rPr lang="en-US" sz="2600" b="1" dirty="0"/>
              <a:t>registers</a:t>
            </a:r>
            <a:r>
              <a:rPr lang="en-US" sz="2600" dirty="0"/>
              <a:t> to hold data that is being processed</a:t>
            </a:r>
          </a:p>
          <a:p>
            <a:pPr marL="914400" lvl="1" indent="-457200">
              <a:buFont typeface="Arial" pitchFamily="34" charset="0"/>
              <a:buChar char="–"/>
            </a:pPr>
            <a:r>
              <a:rPr lang="en-US" sz="2600" dirty="0"/>
              <a:t>The microprocessor’s </a:t>
            </a:r>
            <a:r>
              <a:rPr lang="en-US" sz="2600" b="1" dirty="0"/>
              <a:t>control unit</a:t>
            </a:r>
            <a:r>
              <a:rPr lang="en-US" sz="2600" dirty="0"/>
              <a:t> fetches each instruction</a:t>
            </a:r>
          </a:p>
        </p:txBody>
      </p:sp>
      <p:pic>
        <p:nvPicPr>
          <p:cNvPr id="5" name="Picture 4" descr="An illustration depicts the Microprocessor’s Control Unit and ALU. The Microprocessor is represented as a square. The upper half of the Microprocessor is labeled “Control Unit” and the lower half is labeled “ALU.” Two small blocks labeled “Register” are represented in the ALU. An instruction that read as: “ADD” is directed to the Control Unit and is also represented in the Control Unit. The supporting text associated with the instruction reads “The control unit fetches the ADD instruction.” The numbers “five” and “four” are directed to the registers of the ALU. The text associated with the numbers reads “The control unit loads data into the ALU for the addition operation.”"/>
          <p:cNvPicPr>
            <a:picLocks noChangeAspect="1"/>
          </p:cNvPicPr>
          <p:nvPr/>
        </p:nvPicPr>
        <p:blipFill>
          <a:blip r:embed="rId2" cstate="print"/>
          <a:stretch>
            <a:fillRect/>
          </a:stretch>
        </p:blipFill>
        <p:spPr>
          <a:xfrm>
            <a:off x="2049870" y="3642556"/>
            <a:ext cx="5026789" cy="2435414"/>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12" y="183455"/>
            <a:ext cx="8032638" cy="1004011"/>
          </a:xfrm>
        </p:spPr>
        <p:txBody>
          <a:bodyPr/>
          <a:lstStyle/>
          <a:p>
            <a:r>
              <a:rPr lang="en-US" dirty="0"/>
              <a:t>How Processors Work (4 of 6)</a:t>
            </a:r>
          </a:p>
        </p:txBody>
      </p:sp>
      <p:sp>
        <p:nvSpPr>
          <p:cNvPr id="4" name="Content Placeholder 3"/>
          <p:cNvSpPr>
            <a:spLocks noGrp="1"/>
          </p:cNvSpPr>
          <p:nvPr>
            <p:ph type="body" sz="half" idx="2"/>
          </p:nvPr>
        </p:nvSpPr>
        <p:spPr>
          <a:xfrm>
            <a:off x="490141" y="1262743"/>
            <a:ext cx="8392602" cy="957943"/>
          </a:xfrm>
        </p:spPr>
        <p:txBody>
          <a:bodyPr>
            <a:noAutofit/>
          </a:bodyPr>
          <a:lstStyle/>
          <a:p>
            <a:pPr marL="457200" indent="-457200">
              <a:buFont typeface="Arial" pitchFamily="34" charset="0"/>
              <a:buChar char="•"/>
            </a:pPr>
            <a:r>
              <a:rPr lang="en-US" sz="2600" dirty="0"/>
              <a:t>The term </a:t>
            </a:r>
            <a:r>
              <a:rPr lang="en-US" sz="2600" b="1" dirty="0"/>
              <a:t>instruction cycle </a:t>
            </a:r>
            <a:r>
              <a:rPr lang="en-US" sz="2600" dirty="0"/>
              <a:t>refers to the process in which a computer executes a single instruction</a:t>
            </a:r>
          </a:p>
        </p:txBody>
      </p:sp>
      <p:pic>
        <p:nvPicPr>
          <p:cNvPr id="5" name="Picture 4" descr="An illustration depicts an instruction cycle: Step 1. Fetch an instruction. Step 2. Interpret the instruction. Step 3. Execute the instruction. Step 4. Go to the next instruction."/>
          <p:cNvPicPr>
            <a:picLocks noChangeAspect="1"/>
          </p:cNvPicPr>
          <p:nvPr/>
        </p:nvPicPr>
        <p:blipFill>
          <a:blip r:embed="rId2" cstate="print"/>
          <a:stretch>
            <a:fillRect/>
          </a:stretch>
        </p:blipFill>
        <p:spPr>
          <a:xfrm>
            <a:off x="2338228" y="2721236"/>
            <a:ext cx="5151590" cy="2866764"/>
          </a:xfrm>
          <a:prstGeom prst="rect">
            <a:avLst/>
          </a:prstGeom>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45" y="208709"/>
            <a:ext cx="8032638" cy="725717"/>
          </a:xfrm>
        </p:spPr>
        <p:txBody>
          <a:bodyPr/>
          <a:lstStyle/>
          <a:p>
            <a:r>
              <a:rPr lang="en-US" dirty="0"/>
              <a:t>How Processors Work (5 of 6)</a:t>
            </a:r>
          </a:p>
        </p:txBody>
      </p:sp>
      <p:sp>
        <p:nvSpPr>
          <p:cNvPr id="4" name="Content Placeholder 3"/>
          <p:cNvSpPr>
            <a:spLocks noGrp="1"/>
          </p:cNvSpPr>
          <p:nvPr>
            <p:ph type="body" sz="half" idx="2"/>
          </p:nvPr>
        </p:nvSpPr>
        <p:spPr>
          <a:xfrm>
            <a:off x="319314" y="1074068"/>
            <a:ext cx="8505372" cy="2061029"/>
          </a:xfrm>
        </p:spPr>
        <p:txBody>
          <a:bodyPr>
            <a:noAutofit/>
          </a:bodyPr>
          <a:lstStyle/>
          <a:p>
            <a:pPr marL="457200" indent="-457200">
              <a:buFont typeface="Arial" pitchFamily="34" charset="0"/>
              <a:buChar char="•"/>
            </a:pPr>
            <a:r>
              <a:rPr lang="en-US" sz="2600" dirty="0"/>
              <a:t>Machine language instructions for programs are held in memory; when the program begins, the memory address of the first instruction is placed in a part of the microprocessor’s control unit called an </a:t>
            </a:r>
            <a:r>
              <a:rPr lang="en-US" sz="2600" b="1" dirty="0"/>
              <a:t>instruction pointer</a:t>
            </a:r>
          </a:p>
        </p:txBody>
      </p:sp>
      <p:pic>
        <p:nvPicPr>
          <p:cNvPr id="5" name="Picture 4" descr="An illustration depicts the processing of an instruction by Control Unit. Three rectangles labeled “Memory,” “Control Unit,” and “ALU” are represented from left to right. The control unit is divided into two sections, the upper small section is labeled “Instruction Pointer” and the lower large section is labeled “Instruction Register.” Memory is divided into five sections labeled “M1,” “M2,” “M3,” “M4,” and “M5.” ALU is divided into three sections labeled “REG1,” “REG2,” and “Accumulator.” An arrow labeled “A” points the text “M1” in the Instructions pointer of Control Unit to the unit “M1” in Memory. The text in the unit M1 reads as “Load 5 in Register 1.” An arrow labeled “B” points the unit M1 to the Instruction Register of Control unit. The text in the Instruction Register reads “Load 5 in Register 1.” An arrow labeled “C” Points the Instruction Register to the unit REG1 in ALU. The text in REG1 reads as “Five.” The text in the unit “M2” reads “Load 4 in Register 2.” The text in the unit “M3” reads “Add.” The text in the unit “M4” reads “Put result in M5.” "/>
          <p:cNvPicPr>
            <a:picLocks noChangeAspect="1"/>
          </p:cNvPicPr>
          <p:nvPr/>
        </p:nvPicPr>
        <p:blipFill>
          <a:blip r:embed="rId2" cstate="print"/>
          <a:stretch>
            <a:fillRect/>
          </a:stretch>
        </p:blipFill>
        <p:spPr>
          <a:xfrm>
            <a:off x="2503508" y="3401195"/>
            <a:ext cx="4313048" cy="2708350"/>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12484"/>
            <a:ext cx="8032638" cy="876088"/>
          </a:xfrm>
        </p:spPr>
        <p:txBody>
          <a:bodyPr/>
          <a:lstStyle/>
          <a:p>
            <a:r>
              <a:rPr lang="en-US" dirty="0"/>
              <a:t>How Processors Work (6 of</a:t>
            </a:r>
            <a:r>
              <a:rPr lang="en-US" baseline="0" dirty="0"/>
              <a:t> 6</a:t>
            </a:r>
            <a:r>
              <a:rPr lang="en-US" dirty="0"/>
              <a:t>)</a:t>
            </a:r>
          </a:p>
        </p:txBody>
      </p:sp>
      <p:sp>
        <p:nvSpPr>
          <p:cNvPr id="5" name="Content Placeholder 2"/>
          <p:cNvSpPr>
            <a:spLocks noGrp="1"/>
          </p:cNvSpPr>
          <p:nvPr>
            <p:ph type="body" sz="half" idx="2"/>
          </p:nvPr>
        </p:nvSpPr>
        <p:spPr>
          <a:xfrm>
            <a:off x="319314" y="1422400"/>
            <a:ext cx="8534400" cy="957943"/>
          </a:xfrm>
        </p:spPr>
        <p:txBody>
          <a:bodyPr>
            <a:noAutofit/>
          </a:bodyPr>
          <a:lstStyle/>
          <a:p>
            <a:pPr marL="457200" indent="-457200">
              <a:buFont typeface="Arial" pitchFamily="34" charset="0"/>
              <a:buChar char="•"/>
            </a:pPr>
            <a:r>
              <a:rPr lang="en-US" sz="2600" dirty="0"/>
              <a:t>The ALU is responsible for performing arithmetic and logical operations</a:t>
            </a:r>
          </a:p>
        </p:txBody>
      </p:sp>
      <p:pic>
        <p:nvPicPr>
          <p:cNvPr id="6" name="Picture 5" descr="An illustration depicts the ADD operation performed in ALU. Three rectangles labeled “Memory,” “Control Unit,” and “ALU” are represented from left to right. The control unit is divided into two sections, the upper small section is labeled “Instruction Pointer” and the lower large section is labeled “Instruction Register.” Memory is divided into five sections labeled “M1,” “M2,” “M3,” “M4,” and “M5.” ALU is divided into three sections labeled “REG1,” “REG2,” and “Accumulator.” An arrow labeled “A” points the text “ADD” in the Instruction Register of Control Unit to the ALU. An arrow labeled “B” points the unit REG1 and REG2 to the Accumulator of ALU. The text in the unit M1 reads as “Load 5 in Register 1.” The text in the unit “M2” reads “Load 4 in Register 2.” The text in the unit “M3” reads “Add.” The text in the unit “M4” reads “Put result in M5.” The text in REG1 reads as “Five.” The text in REG2 reads as “Four.” The text in Accumulator reads “Nine.” "/>
          <p:cNvPicPr>
            <a:picLocks noChangeAspect="1"/>
          </p:cNvPicPr>
          <p:nvPr/>
        </p:nvPicPr>
        <p:blipFill>
          <a:blip r:embed="rId2" cstate="print"/>
          <a:stretch>
            <a:fillRect/>
          </a:stretch>
        </p:blipFill>
        <p:spPr>
          <a:xfrm>
            <a:off x="1934284" y="2608283"/>
            <a:ext cx="5512053" cy="3456931"/>
          </a:xfrm>
          <a:prstGeom prst="rect">
            <a:avLst/>
          </a:prstGeom>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(1 of 5)</a:t>
            </a:r>
          </a:p>
        </p:txBody>
      </p:sp>
      <p:sp>
        <p:nvSpPr>
          <p:cNvPr id="3" name="Content Placeholder 2"/>
          <p:cNvSpPr>
            <a:spLocks noGrp="1"/>
          </p:cNvSpPr>
          <p:nvPr>
            <p:ph idx="1"/>
          </p:nvPr>
        </p:nvSpPr>
        <p:spPr/>
        <p:txBody>
          <a:bodyPr/>
          <a:lstStyle/>
          <a:p>
            <a:r>
              <a:rPr lang="en-US" dirty="0"/>
              <a:t>A microprocessor’s performance is affected by several factors, including clock speed, number of cores, processing techniques, cache size, word size, and instruction set</a:t>
            </a:r>
          </a:p>
          <a:p>
            <a:pPr lvl="1"/>
            <a:r>
              <a:rPr lang="en-US" dirty="0"/>
              <a:t>A processor specification, such as 3.4 GHz, indicates the speed of the </a:t>
            </a:r>
            <a:r>
              <a:rPr lang="en-US" b="1" dirty="0"/>
              <a:t>microprocessor clock </a:t>
            </a:r>
            <a:r>
              <a:rPr lang="en-US" dirty="0">
                <a:latin typeface="Arial"/>
                <a:cs typeface="Arial"/>
              </a:rPr>
              <a:t>—</a:t>
            </a:r>
            <a:r>
              <a:rPr lang="en-US" dirty="0"/>
              <a:t> a timing device that sets the pace for executing instructions</a:t>
            </a:r>
          </a:p>
          <a:p>
            <a:pPr lvl="1"/>
            <a:r>
              <a:rPr lang="en-US" dirty="0"/>
              <a:t>A cycle is the smallest unit of time in a microprocessor’s universe; every action a processor performs is measured by cycles</a:t>
            </a:r>
          </a:p>
          <a:p>
            <a:pPr lvl="1"/>
            <a:r>
              <a:rPr lang="en-US" b="1" dirty="0"/>
              <a:t>Gigahertz</a:t>
            </a:r>
            <a:r>
              <a:rPr lang="en-US" dirty="0"/>
              <a:t> (GHz) means a billion cycles per second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Section B: Objectives </a:t>
            </a:r>
          </a:p>
        </p:txBody>
      </p:sp>
      <p:sp>
        <p:nvSpPr>
          <p:cNvPr id="6" name="Content Placeholder 5"/>
          <p:cNvSpPr>
            <a:spLocks noGrp="1"/>
          </p:cNvSpPr>
          <p:nvPr>
            <p:ph idx="1"/>
          </p:nvPr>
        </p:nvSpPr>
        <p:spPr/>
        <p:txBody>
          <a:bodyPr/>
          <a:lstStyle/>
          <a:p>
            <a:r>
              <a:rPr lang="en-US" dirty="0"/>
              <a:t>List four mistakes to avoid when cleaning a digital device</a:t>
            </a:r>
          </a:p>
          <a:p>
            <a:r>
              <a:rPr lang="en-US" dirty="0"/>
              <a:t>Describe what to do if liquid is spilled on a device</a:t>
            </a:r>
          </a:p>
          <a:p>
            <a:r>
              <a:rPr lang="en-US" dirty="0"/>
              <a:t>Explain how to care for a touchscreen</a:t>
            </a:r>
          </a:p>
          <a:p>
            <a:r>
              <a:rPr lang="en-US" dirty="0"/>
              <a:t>List six steps to take to increase battery life and lifespan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(2 of 5)</a:t>
            </a:r>
          </a:p>
        </p:txBody>
      </p:sp>
      <p:sp>
        <p:nvSpPr>
          <p:cNvPr id="4" name="Content Placeholder 3"/>
          <p:cNvSpPr>
            <a:spLocks noGrp="1"/>
          </p:cNvSpPr>
          <p:nvPr>
            <p:ph type="body" sz="half" idx="2"/>
          </p:nvPr>
        </p:nvSpPr>
        <p:spPr>
          <a:xfrm>
            <a:off x="290286" y="1494972"/>
            <a:ext cx="8679543" cy="972457"/>
          </a:xfrm>
        </p:spPr>
        <p:txBody>
          <a:bodyPr>
            <a:noAutofit/>
          </a:bodyPr>
          <a:lstStyle/>
          <a:p>
            <a:pPr marL="457200" indent="-457200">
              <a:buFont typeface="Arial" pitchFamily="34" charset="0"/>
              <a:buChar char="•"/>
            </a:pPr>
            <a:r>
              <a:rPr lang="en-US" sz="2600" dirty="0"/>
              <a:t>A microprocessor that contains circuitry for more than one processing unit is called a </a:t>
            </a:r>
            <a:r>
              <a:rPr lang="en-US" sz="2600" b="1" dirty="0"/>
              <a:t>multi-core processor</a:t>
            </a:r>
          </a:p>
        </p:txBody>
      </p:sp>
      <p:pic>
        <p:nvPicPr>
          <p:cNvPr id="5" name="Picture 4" descr="An illustration depicts the four cores of an Intel Fourth-Generation Microprocessor. The Microprocessor is represented as a rectangular bar in red and green with micro-circuitry represented as thin lines. To one side of the board are four rectangles labeled “Core 1,” “Core 2,” “Core 3,” and “Core 4.” "/>
          <p:cNvPicPr>
            <a:picLocks noChangeAspect="1"/>
          </p:cNvPicPr>
          <p:nvPr/>
        </p:nvPicPr>
        <p:blipFill>
          <a:blip r:embed="rId2" cstate="print"/>
          <a:stretch>
            <a:fillRect/>
          </a:stretch>
        </p:blipFill>
        <p:spPr>
          <a:xfrm>
            <a:off x="1201639" y="2928350"/>
            <a:ext cx="7173735" cy="3145191"/>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(3 of 5)</a:t>
            </a:r>
          </a:p>
        </p:txBody>
      </p:sp>
      <p:sp>
        <p:nvSpPr>
          <p:cNvPr id="3" name="Content Placeholder 2"/>
          <p:cNvSpPr>
            <a:spLocks noGrp="1"/>
          </p:cNvSpPr>
          <p:nvPr>
            <p:ph idx="1"/>
          </p:nvPr>
        </p:nvSpPr>
        <p:spPr/>
        <p:txBody>
          <a:bodyPr>
            <a:normAutofit/>
          </a:bodyPr>
          <a:lstStyle/>
          <a:p>
            <a:r>
              <a:rPr lang="en-US" dirty="0"/>
              <a:t>Some processors execute instructions “serially” </a:t>
            </a:r>
            <a:r>
              <a:rPr lang="en-US" dirty="0">
                <a:latin typeface="Arial"/>
                <a:cs typeface="Arial"/>
              </a:rPr>
              <a:t>—</a:t>
            </a:r>
            <a:r>
              <a:rPr lang="en-US" dirty="0"/>
              <a:t> or one instruction at a time</a:t>
            </a:r>
          </a:p>
          <a:p>
            <a:r>
              <a:rPr lang="en-US" dirty="0"/>
              <a:t>With </a:t>
            </a:r>
            <a:r>
              <a:rPr lang="en-US" b="1" dirty="0"/>
              <a:t>serial processing</a:t>
            </a:r>
            <a:r>
              <a:rPr lang="en-US" dirty="0"/>
              <a:t>, the processor must complete all steps in the instruction cycle before it begins to execute the next instruction</a:t>
            </a:r>
          </a:p>
          <a:p>
            <a:r>
              <a:rPr lang="en-US" dirty="0"/>
              <a:t>When a processor begins to execute an instruction before it completes the previous instruction, it is using </a:t>
            </a:r>
            <a:r>
              <a:rPr lang="en-US" b="1" dirty="0"/>
              <a:t>pipeline processing</a:t>
            </a:r>
          </a:p>
          <a:p>
            <a:r>
              <a:rPr lang="en-US" b="1" dirty="0"/>
              <a:t>Parallel processing </a:t>
            </a:r>
            <a:r>
              <a:rPr lang="en-US" dirty="0"/>
              <a:t>executes more than one instruction at a time and works well with today’s multi-core microprocessors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39916"/>
            <a:ext cx="8032638" cy="1004011"/>
          </a:xfrm>
        </p:spPr>
        <p:txBody>
          <a:bodyPr/>
          <a:lstStyle/>
          <a:p>
            <a:r>
              <a:rPr lang="en-US" dirty="0"/>
              <a:t>Performance (4 of 5)</a:t>
            </a:r>
          </a:p>
        </p:txBody>
      </p:sp>
      <p:sp>
        <p:nvSpPr>
          <p:cNvPr id="4" name="Content Placeholder 3"/>
          <p:cNvSpPr>
            <a:spLocks noGrp="1"/>
          </p:cNvSpPr>
          <p:nvPr>
            <p:ph type="body" sz="half" idx="2"/>
          </p:nvPr>
        </p:nvSpPr>
        <p:spPr>
          <a:xfrm>
            <a:off x="304800" y="1422400"/>
            <a:ext cx="3526420" cy="4267200"/>
          </a:xfrm>
        </p:spPr>
        <p:txBody>
          <a:bodyPr>
            <a:normAutofit/>
          </a:bodyPr>
          <a:lstStyle/>
          <a:p>
            <a:pPr marL="457200" indent="-457200">
              <a:buFont typeface="Arial" pitchFamily="34" charset="0"/>
              <a:buChar char="•"/>
            </a:pPr>
            <a:r>
              <a:rPr lang="en-US" sz="2600" dirty="0"/>
              <a:t>Pipeline and parallel processing offer better performance than serial processing</a:t>
            </a:r>
          </a:p>
        </p:txBody>
      </p:sp>
      <p:pic>
        <p:nvPicPr>
          <p:cNvPr id="5" name="Picture 4" descr="An illustration with three sections depicts the different types of processing. In all sections, the CPU is represented as a green square. Section A depicts the serial processing. The instructions represented in the illustration to the left of CPU read as “Instruction three with ASCII code 01001100100101111” and “Instruction two with ASCII code 01001010100101111.” Instruction two is directed to CPU. Instruction 1 with ASCII code “01001100100101111” is represented to the right CPU. An arrow coming out of the CPU points to Instruction one.” The supporting text associated with the process reads “The execution cycle for each instruction must be completed before the next instruction is executed.”&#10;Section B depicts the Pipeline Processing. The instructions represented in the illustration to the left of CPU read as “Instruction three with ASCII code 01001100100101111” and “Instruction two with ASCII code 01001010100101111.” An arrow far off from CPU points instruction three towards CPU. Another arrow points Instruction two towards CPU. Half of instruction two is represented in CPU. A forward arrow points Instruction one with ASCII code “01001100100101111” that is emerging out of the CPU. Three-fourths of Instruction one is represented in CPU and one-fourth is outside the CPU. The supporting text associated with the process reads “Before all four stages of the execution cycle for Instruction one are complete, the CPU begins to execute Instruction two.”&#10;Section C depicts the process of Parallel Processing. Instruction three with ASCII code “01001100100101111” and Instruction four with ASCII code “0010111010101010” represented on the left side of CPU are directed towards the CPU. Instruction two with ASCII code “01001010100101111” and Instruction one with ASCII code “1001100100101111” are represented in the CPU. Two arrows from instruction two and instruction one are pointing out of the CPU. The supporting text associated with the process reads “The CPU executes multiple instructions at the same time.”"/>
          <p:cNvPicPr>
            <a:picLocks noChangeAspect="1"/>
          </p:cNvPicPr>
          <p:nvPr/>
        </p:nvPicPr>
        <p:blipFill>
          <a:blip r:embed="rId2" cstate="print"/>
          <a:stretch>
            <a:fillRect/>
          </a:stretch>
        </p:blipFill>
        <p:spPr>
          <a:xfrm>
            <a:off x="4296229" y="1310963"/>
            <a:ext cx="4497535" cy="4866128"/>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(5 of 5)</a:t>
            </a:r>
          </a:p>
        </p:txBody>
      </p:sp>
      <p:sp>
        <p:nvSpPr>
          <p:cNvPr id="3" name="Content Placeholder 2"/>
          <p:cNvSpPr>
            <a:spLocks noGrp="1"/>
          </p:cNvSpPr>
          <p:nvPr>
            <p:ph idx="1"/>
          </p:nvPr>
        </p:nvSpPr>
        <p:spPr/>
        <p:txBody>
          <a:bodyPr/>
          <a:lstStyle/>
          <a:p>
            <a:r>
              <a:rPr lang="en-US" dirty="0"/>
              <a:t>What affects performance?</a:t>
            </a:r>
          </a:p>
          <a:p>
            <a:pPr lvl="1"/>
            <a:r>
              <a:rPr lang="en-US" b="1" dirty="0"/>
              <a:t>CPU cache </a:t>
            </a:r>
            <a:r>
              <a:rPr lang="en-US" dirty="0"/>
              <a:t>(pronounced “cash”) is a special high-speed memory that allows a microprocessor to access data more rapidly</a:t>
            </a:r>
          </a:p>
          <a:p>
            <a:pPr lvl="1"/>
            <a:r>
              <a:rPr lang="en-US" b="1" dirty="0"/>
              <a:t>Word size </a:t>
            </a:r>
            <a:r>
              <a:rPr lang="en-US" dirty="0"/>
              <a:t>refers to the number of bits that a microprocessor can manipulate at one time; it limits the amount of memory that the processor can access</a:t>
            </a:r>
          </a:p>
          <a:p>
            <a:pPr lvl="1"/>
            <a:r>
              <a:rPr lang="en-US" dirty="0"/>
              <a:t>A </a:t>
            </a:r>
            <a:r>
              <a:rPr lang="en-US" b="1" dirty="0"/>
              <a:t>RISC</a:t>
            </a:r>
            <a:r>
              <a:rPr lang="en-US" dirty="0"/>
              <a:t> (reduced instruction set computer) processor performs instructions faster than a </a:t>
            </a:r>
            <a:r>
              <a:rPr lang="en-US" b="1" dirty="0"/>
              <a:t>CISC</a:t>
            </a:r>
            <a:r>
              <a:rPr lang="en-US" dirty="0"/>
              <a:t> (complex instruction set computer) processor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Access Memory</a:t>
            </a:r>
          </a:p>
        </p:txBody>
      </p:sp>
      <p:sp>
        <p:nvSpPr>
          <p:cNvPr id="3" name="Content Placeholder 2"/>
          <p:cNvSpPr>
            <a:spLocks noGrp="1"/>
          </p:cNvSpPr>
          <p:nvPr>
            <p:ph idx="1"/>
          </p:nvPr>
        </p:nvSpPr>
        <p:spPr/>
        <p:txBody>
          <a:bodyPr>
            <a:normAutofit/>
          </a:bodyPr>
          <a:lstStyle/>
          <a:p>
            <a:r>
              <a:rPr lang="en-US" b="1" dirty="0"/>
              <a:t>RAM</a:t>
            </a:r>
            <a:r>
              <a:rPr lang="en-US" dirty="0"/>
              <a:t> (random access memory) is a temporary holding area for data, application program instructions, and the operating system</a:t>
            </a:r>
          </a:p>
          <a:p>
            <a:r>
              <a:rPr lang="en-US" dirty="0"/>
              <a:t>Higher RAM capacity adds to the expense of a device</a:t>
            </a:r>
          </a:p>
          <a:p>
            <a:r>
              <a:rPr lang="en-US" dirty="0"/>
              <a:t>In RAM, microscopic electronic parts called </a:t>
            </a:r>
            <a:r>
              <a:rPr lang="en-US" b="1" dirty="0"/>
              <a:t>capacitors</a:t>
            </a:r>
            <a:r>
              <a:rPr lang="en-US" dirty="0"/>
              <a:t> hold the bits that represent data</a:t>
            </a:r>
          </a:p>
          <a:p>
            <a:r>
              <a:rPr lang="en-US" dirty="0"/>
              <a:t>Most RAM is </a:t>
            </a:r>
            <a:r>
              <a:rPr lang="en-US" b="1" dirty="0"/>
              <a:t>volatile</a:t>
            </a:r>
            <a:r>
              <a:rPr lang="en-US" dirty="0"/>
              <a:t>, meaning it needs electrical power to hold data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84" y="212484"/>
            <a:ext cx="8032638" cy="1004011"/>
          </a:xfrm>
        </p:spPr>
        <p:txBody>
          <a:bodyPr/>
          <a:lstStyle/>
          <a:p>
            <a:r>
              <a:rPr lang="en-US" dirty="0"/>
              <a:t>Read-only Memory (1 of 2)</a:t>
            </a:r>
          </a:p>
        </p:txBody>
      </p:sp>
      <p:sp>
        <p:nvSpPr>
          <p:cNvPr id="4" name="Content Placeholder 3"/>
          <p:cNvSpPr>
            <a:spLocks noGrp="1"/>
          </p:cNvSpPr>
          <p:nvPr>
            <p:ph type="body" sz="half" idx="2"/>
          </p:nvPr>
        </p:nvSpPr>
        <p:spPr>
          <a:xfrm>
            <a:off x="232228" y="1320801"/>
            <a:ext cx="8723086" cy="1683657"/>
          </a:xfrm>
        </p:spPr>
        <p:txBody>
          <a:bodyPr>
            <a:noAutofit/>
          </a:bodyPr>
          <a:lstStyle/>
          <a:p>
            <a:pPr marL="342900" indent="-342900">
              <a:buFont typeface="Arial" pitchFamily="34" charset="0"/>
              <a:buChar char="•"/>
            </a:pPr>
            <a:r>
              <a:rPr lang="en-US" sz="2400" b="1" dirty="0"/>
              <a:t>ROM</a:t>
            </a:r>
            <a:r>
              <a:rPr lang="en-US" sz="2400" dirty="0"/>
              <a:t> (read-only memory) is a type of memory circuitry that is housed in a single integrated circuit on the system board</a:t>
            </a:r>
          </a:p>
          <a:p>
            <a:pPr marL="342900" indent="-342900">
              <a:buFont typeface="Arial" pitchFamily="34" charset="0"/>
              <a:buChar char="•"/>
            </a:pPr>
            <a:r>
              <a:rPr lang="en-US" sz="2400" dirty="0"/>
              <a:t>ROM contains a small set of instructions and data called the </a:t>
            </a:r>
            <a:r>
              <a:rPr lang="en-US" sz="2400" b="1" dirty="0"/>
              <a:t>boot loader</a:t>
            </a:r>
            <a:r>
              <a:rPr lang="en-US" sz="2400" dirty="0"/>
              <a:t> that tell a digital device how to start</a:t>
            </a:r>
          </a:p>
        </p:txBody>
      </p:sp>
      <p:pic>
        <p:nvPicPr>
          <p:cNvPr id="5" name="Picture 4" descr="An illustration depicts the start-up process happening when the power button of the system is turned on. The illustration depicts the power button, wrist watch, ROM represented as a rectangle, RAM represented as a long rectangle and a laptop. The supporting text associated with the power button reads “When you power on a device, you have to wait for the boot loader program.” The text in ROM reads “Boot Loader: Check hardware. Verify software. Load the operating system.” An arrow labeled “B” points the ROM to RAM. The two sections of RAM are labeled “Instruction Pointer” and “Operating System.” An arrow labeled “C” points the RAM to the laptop. The text on the laptop screen reads “Ready.” "/>
          <p:cNvPicPr>
            <a:picLocks noChangeAspect="1"/>
          </p:cNvPicPr>
          <p:nvPr/>
        </p:nvPicPr>
        <p:blipFill>
          <a:blip r:embed="rId2" cstate="print"/>
          <a:stretch>
            <a:fillRect/>
          </a:stretch>
        </p:blipFill>
        <p:spPr>
          <a:xfrm>
            <a:off x="1304393" y="3163559"/>
            <a:ext cx="6851374" cy="2979221"/>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8"/>
            <a:ext cx="8032638" cy="1004011"/>
          </a:xfrm>
        </p:spPr>
        <p:txBody>
          <a:bodyPr/>
          <a:lstStyle/>
          <a:p>
            <a:r>
              <a:rPr lang="en-US" dirty="0"/>
              <a:t>Read-only Memory (2 of 2)</a:t>
            </a:r>
          </a:p>
        </p:txBody>
      </p:sp>
      <p:sp>
        <p:nvSpPr>
          <p:cNvPr id="4" name="Content Placeholder 3"/>
          <p:cNvSpPr>
            <a:spLocks noGrp="1"/>
          </p:cNvSpPr>
          <p:nvPr>
            <p:ph type="body" sz="half" idx="2"/>
          </p:nvPr>
        </p:nvSpPr>
        <p:spPr>
          <a:xfrm>
            <a:off x="382886" y="1094707"/>
            <a:ext cx="8377635" cy="3284147"/>
          </a:xfrm>
        </p:spPr>
        <p:txBody>
          <a:bodyPr>
            <a:noAutofit/>
          </a:bodyPr>
          <a:lstStyle/>
          <a:p>
            <a:pPr marL="342900" indent="-342900">
              <a:lnSpc>
                <a:spcPct val="120000"/>
              </a:lnSpc>
              <a:buFont typeface="Arial" pitchFamily="34" charset="0"/>
              <a:buChar char="•"/>
            </a:pPr>
            <a:r>
              <a:rPr lang="en-US" sz="2400" dirty="0"/>
              <a:t>There are several reasons why you might want to change the contents of ROM and boot loader instructions, including:</a:t>
            </a:r>
          </a:p>
          <a:p>
            <a:pPr marL="800100" lvl="1" indent="-342900">
              <a:lnSpc>
                <a:spcPct val="120000"/>
              </a:lnSpc>
              <a:buFont typeface="Arial" pitchFamily="34" charset="0"/>
              <a:buChar char="–"/>
            </a:pPr>
            <a:r>
              <a:rPr lang="en-US" sz="2200" dirty="0"/>
              <a:t>Repair</a:t>
            </a:r>
          </a:p>
          <a:p>
            <a:pPr marL="800100" lvl="1" indent="-342900">
              <a:lnSpc>
                <a:spcPct val="120000"/>
              </a:lnSpc>
              <a:buFont typeface="Arial" pitchFamily="34" charset="0"/>
              <a:buChar char="–"/>
            </a:pPr>
            <a:r>
              <a:rPr lang="en-US" sz="2200" dirty="0"/>
              <a:t>User modification</a:t>
            </a:r>
          </a:p>
          <a:p>
            <a:pPr marL="800100" lvl="1" indent="-342900">
              <a:lnSpc>
                <a:spcPct val="120000"/>
              </a:lnSpc>
              <a:buFont typeface="Arial" pitchFamily="34" charset="0"/>
              <a:buChar char="–"/>
            </a:pPr>
            <a:r>
              <a:rPr lang="en-US" sz="2200" dirty="0"/>
              <a:t>Forensics</a:t>
            </a:r>
          </a:p>
          <a:p>
            <a:pPr marL="800100" lvl="1" indent="-342900">
              <a:lnSpc>
                <a:spcPct val="120000"/>
              </a:lnSpc>
              <a:buFont typeface="Arial" pitchFamily="34" charset="0"/>
              <a:buChar char="–"/>
            </a:pPr>
            <a:r>
              <a:rPr lang="en-US" sz="2200" dirty="0"/>
              <a:t>Updates</a:t>
            </a:r>
          </a:p>
        </p:txBody>
      </p:sp>
      <p:pic>
        <p:nvPicPr>
          <p:cNvPr id="5" name="Picture 4" descr="An illustration depicts the process of updating ROM. The ROM is represented as a rectangular block with pins on either side. A flash labeled “Boot Instruction v 2.0” is represented above the ROM. The text to the left of the illustration reads “The ROM chip containing the boot loader is located on the system board.” The text to the right of the illustration reads “The process of flashing erases the contents of ROM and replaces it with a new set of instructions.”"/>
          <p:cNvPicPr>
            <a:picLocks noChangeAspect="1"/>
          </p:cNvPicPr>
          <p:nvPr/>
        </p:nvPicPr>
        <p:blipFill>
          <a:blip r:embed="rId2" cstate="print"/>
          <a:stretch>
            <a:fillRect/>
          </a:stretch>
        </p:blipFill>
        <p:spPr>
          <a:xfrm>
            <a:off x="2291511" y="4413465"/>
            <a:ext cx="4522957" cy="1740377"/>
          </a:xfrm>
          <a:prstGeom prst="rect">
            <a:avLst/>
          </a:prstGeom>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Storage</a:t>
            </a:r>
          </a:p>
        </p:txBody>
      </p:sp>
      <p:sp>
        <p:nvSpPr>
          <p:cNvPr id="3" name="Content Placeholder 2"/>
          <p:cNvSpPr>
            <a:spLocks noGrp="1"/>
          </p:cNvSpPr>
          <p:nvPr>
            <p:ph idx="1"/>
          </p:nvPr>
        </p:nvSpPr>
        <p:spPr/>
        <p:txBody>
          <a:bodyPr/>
          <a:lstStyle/>
          <a:p>
            <a:r>
              <a:rPr lang="en-US" dirty="0"/>
              <a:t>Storage Basics</a:t>
            </a:r>
          </a:p>
          <a:p>
            <a:r>
              <a:rPr lang="en-US" dirty="0"/>
              <a:t>Magnetic Storage Technology</a:t>
            </a:r>
          </a:p>
          <a:p>
            <a:r>
              <a:rPr lang="en-US" dirty="0"/>
              <a:t>Optical Storage Technology</a:t>
            </a:r>
          </a:p>
          <a:p>
            <a:r>
              <a:rPr lang="en-US" dirty="0"/>
              <a:t>Solid State Storage Technology</a:t>
            </a:r>
          </a:p>
          <a:p>
            <a:r>
              <a:rPr lang="en-US" dirty="0"/>
              <a:t>Cloud Storage</a:t>
            </a:r>
          </a:p>
          <a:p>
            <a:r>
              <a:rPr lang="en-US" dirty="0"/>
              <a:t>Backup</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(1 of 2)</a:t>
            </a:r>
          </a:p>
        </p:txBody>
      </p:sp>
      <p:sp>
        <p:nvSpPr>
          <p:cNvPr id="3" name="Content Placeholder 2"/>
          <p:cNvSpPr>
            <a:spLocks noGrp="1"/>
          </p:cNvSpPr>
          <p:nvPr>
            <p:ph idx="1"/>
          </p:nvPr>
        </p:nvSpPr>
        <p:spPr/>
        <p:txBody>
          <a:bodyPr>
            <a:normAutofit/>
          </a:bodyPr>
          <a:lstStyle/>
          <a:p>
            <a:r>
              <a:rPr lang="en-US" dirty="0"/>
              <a:t>List five criteria for comparing storage options</a:t>
            </a:r>
          </a:p>
          <a:p>
            <a:r>
              <a:rPr lang="en-US" dirty="0"/>
              <a:t>Describe the relationship between storage and memory</a:t>
            </a:r>
          </a:p>
          <a:p>
            <a:r>
              <a:rPr lang="en-US" dirty="0"/>
              <a:t>Identify the technology used for hard disk drives, DVDs, USB drives, and other storage accessories</a:t>
            </a:r>
          </a:p>
          <a:p>
            <a:r>
              <a:rPr lang="en-US" dirty="0"/>
              <a:t>Interpret the storage specifications given for digital devices</a:t>
            </a:r>
          </a:p>
          <a:p>
            <a:r>
              <a:rPr lang="en-US" dirty="0"/>
              <a:t>State the advantages and disadvantages of devices that use magnetic storage technology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Objectives (2 of 2)</a:t>
            </a:r>
          </a:p>
        </p:txBody>
      </p:sp>
      <p:sp>
        <p:nvSpPr>
          <p:cNvPr id="3" name="Content Placeholder 2"/>
          <p:cNvSpPr>
            <a:spLocks noGrp="1"/>
          </p:cNvSpPr>
          <p:nvPr>
            <p:ph idx="1"/>
          </p:nvPr>
        </p:nvSpPr>
        <p:spPr>
          <a:xfrm>
            <a:off x="228600" y="1295400"/>
            <a:ext cx="8763000" cy="4873906"/>
          </a:xfrm>
        </p:spPr>
        <p:txBody>
          <a:bodyPr>
            <a:noAutofit/>
          </a:bodyPr>
          <a:lstStyle/>
          <a:p>
            <a:r>
              <a:rPr lang="en-US" dirty="0"/>
              <a:t>Name three types of optical storage media</a:t>
            </a:r>
          </a:p>
          <a:p>
            <a:r>
              <a:rPr lang="en-US" dirty="0"/>
              <a:t>Explain the significance of ROM, R, and RW for optical storage</a:t>
            </a:r>
          </a:p>
          <a:p>
            <a:r>
              <a:rPr lang="en-US" dirty="0"/>
              <a:t>Evaluate whether to use local or cloud storage for various projects</a:t>
            </a:r>
          </a:p>
          <a:p>
            <a:r>
              <a:rPr lang="en-US" dirty="0"/>
              <a:t>List at least four common backup pairings</a:t>
            </a:r>
          </a:p>
          <a:p>
            <a:r>
              <a:rPr lang="en-US" dirty="0"/>
              <a:t>List four backup tools available to Windows users</a:t>
            </a:r>
          </a:p>
          <a:p>
            <a:r>
              <a:rPr lang="en-US" dirty="0"/>
              <a:t>Explain the process of restoring a Windows computer after a hard drive failure</a:t>
            </a:r>
          </a:p>
          <a:p>
            <a:r>
              <a:rPr lang="en-US" dirty="0"/>
              <a:t>Describe the backup options for macOS and iOS devices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Computers (1 of 7)</a:t>
            </a:r>
          </a:p>
        </p:txBody>
      </p:sp>
      <p:sp>
        <p:nvSpPr>
          <p:cNvPr id="5" name="Content Placeholder 4"/>
          <p:cNvSpPr>
            <a:spLocks noGrp="1"/>
          </p:cNvSpPr>
          <p:nvPr>
            <p:ph idx="1"/>
          </p:nvPr>
        </p:nvSpPr>
        <p:spPr/>
        <p:txBody>
          <a:bodyPr>
            <a:normAutofit fontScale="92500" lnSpcReduction="10000"/>
          </a:bodyPr>
          <a:lstStyle/>
          <a:p>
            <a:r>
              <a:rPr lang="en-US" sz="2800" dirty="0"/>
              <a:t>At its core, a </a:t>
            </a:r>
            <a:r>
              <a:rPr lang="en-US" sz="2800" b="1" dirty="0"/>
              <a:t>computer</a:t>
            </a:r>
            <a:r>
              <a:rPr lang="en-US" sz="2800" dirty="0"/>
              <a:t> is a multipurpose device that accepts input, processes data, stores data, and produces output, all according to a series of stored instructions</a:t>
            </a:r>
          </a:p>
          <a:p>
            <a:r>
              <a:rPr lang="en-US" sz="2800" b="1" dirty="0"/>
              <a:t>Input</a:t>
            </a:r>
            <a:r>
              <a:rPr lang="en-US" sz="2800" dirty="0"/>
              <a:t> is whatever is typed, submitted, or transmitted to a computer</a:t>
            </a:r>
          </a:p>
          <a:p>
            <a:r>
              <a:rPr lang="en-US" sz="2800" b="1" dirty="0"/>
              <a:t>Output</a:t>
            </a:r>
            <a:r>
              <a:rPr lang="en-US" sz="2800" dirty="0"/>
              <a:t> is the result produced by a computer</a:t>
            </a:r>
          </a:p>
          <a:p>
            <a:r>
              <a:rPr lang="en-US" sz="2800" dirty="0"/>
              <a:t>Computers </a:t>
            </a:r>
            <a:r>
              <a:rPr lang="en-US" sz="2800" b="1" dirty="0"/>
              <a:t>process data </a:t>
            </a:r>
            <a:r>
              <a:rPr lang="en-US" sz="2800" dirty="0"/>
              <a:t>by performing calculations, modifying documents and pictures, drawing graphs, and sorting lists of words or numbers</a:t>
            </a:r>
          </a:p>
          <a:p>
            <a:r>
              <a:rPr lang="en-US" sz="2800" dirty="0"/>
              <a:t>Processing is handled by the computer’s </a:t>
            </a:r>
            <a:r>
              <a:rPr lang="en-US" sz="2800" b="1" dirty="0"/>
              <a:t>central processing unit </a:t>
            </a:r>
            <a:r>
              <a:rPr lang="en-US" sz="2800" dirty="0"/>
              <a:t>(CPU)</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Basics (1 of 4)</a:t>
            </a:r>
          </a:p>
        </p:txBody>
      </p:sp>
      <p:sp>
        <p:nvSpPr>
          <p:cNvPr id="3" name="Content Placeholder 2"/>
          <p:cNvSpPr>
            <a:spLocks noGrp="1"/>
          </p:cNvSpPr>
          <p:nvPr>
            <p:ph idx="1"/>
          </p:nvPr>
        </p:nvSpPr>
        <p:spPr/>
        <p:txBody>
          <a:bodyPr/>
          <a:lstStyle/>
          <a:p>
            <a:r>
              <a:rPr lang="en-US" i="1" dirty="0"/>
              <a:t>Storage</a:t>
            </a:r>
            <a:r>
              <a:rPr lang="en-US" dirty="0"/>
              <a:t> is a term used for the components of a digital device designed to hold data permanently</a:t>
            </a:r>
          </a:p>
          <a:p>
            <a:r>
              <a:rPr lang="en-US" dirty="0"/>
              <a:t>A data storage system has two main components: a </a:t>
            </a:r>
            <a:r>
              <a:rPr lang="en-US" b="1" dirty="0"/>
              <a:t>storage medium</a:t>
            </a:r>
            <a:r>
              <a:rPr lang="en-US" dirty="0"/>
              <a:t> and a </a:t>
            </a:r>
            <a:r>
              <a:rPr lang="en-US" b="1" dirty="0"/>
              <a:t>storage device</a:t>
            </a:r>
          </a:p>
          <a:p>
            <a:pPr lvl="1"/>
            <a:r>
              <a:rPr lang="en-US" dirty="0"/>
              <a:t>Storage medium – the hard drives, CDs, DVDs, flash drives, solid state drives, and memory cards that contains data</a:t>
            </a:r>
          </a:p>
          <a:p>
            <a:pPr lvl="1"/>
            <a:r>
              <a:rPr lang="en-US" dirty="0"/>
              <a:t>Storage device – the mechanical apparatus that records and retrieves data from a storage medium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Basics (2 of 4)</a:t>
            </a:r>
          </a:p>
        </p:txBody>
      </p:sp>
      <p:sp>
        <p:nvSpPr>
          <p:cNvPr id="4" name="Content Placeholder 3"/>
          <p:cNvSpPr>
            <a:spLocks noGrp="1"/>
          </p:cNvSpPr>
          <p:nvPr>
            <p:ph idx="1"/>
          </p:nvPr>
        </p:nvSpPr>
        <p:spPr>
          <a:xfrm>
            <a:off x="108641" y="1149789"/>
            <a:ext cx="8953877" cy="5069941"/>
          </a:xfrm>
        </p:spPr>
        <p:txBody>
          <a:bodyPr>
            <a:noAutofit/>
          </a:bodyPr>
          <a:lstStyle/>
          <a:p>
            <a:pPr marL="344488" indent="-344488">
              <a:buFont typeface="Arial" pitchFamily="34" charset="0"/>
              <a:buChar char="•"/>
            </a:pPr>
            <a:r>
              <a:rPr lang="en-US" sz="2400" dirty="0"/>
              <a:t>Each storage technology has its advantages and disadvantages, so review its durability, dependability, speed, capacity, and cost before buying</a:t>
            </a:r>
          </a:p>
          <a:p>
            <a:pPr lvl="1" indent="-342900"/>
            <a:r>
              <a:rPr lang="en-US" sz="2200" dirty="0"/>
              <a:t>Durability</a:t>
            </a:r>
          </a:p>
          <a:p>
            <a:pPr lvl="2" indent="-342900"/>
            <a:r>
              <a:rPr lang="en-US" sz="2000" dirty="0"/>
              <a:t>Resistance to damage from handling and environmental factors such as dust, humidity, heat, and cold. Can be measured in lifespan or in write cycles (the number of times data can be written and revised).</a:t>
            </a:r>
            <a:endParaRPr lang="en-US" dirty="0"/>
          </a:p>
          <a:p>
            <a:pPr marL="742950" lvl="2" indent="-344488">
              <a:buFont typeface="Arial" pitchFamily="34" charset="0"/>
              <a:buChar char="–"/>
            </a:pPr>
            <a:r>
              <a:rPr lang="en-US" dirty="0"/>
              <a:t>Dependability</a:t>
            </a:r>
          </a:p>
          <a:p>
            <a:pPr marL="1200150" lvl="3" indent="-344488">
              <a:buFont typeface="Wingdings" pitchFamily="2" charset="2"/>
              <a:buChar char="§"/>
            </a:pPr>
            <a:r>
              <a:rPr lang="en-US" sz="2000" dirty="0"/>
              <a:t>Available when needed; not subject to breakdown, malfunction, network outages, or service interruptions. Can be measured by mean time between failures (MTBF is the time a device is expected to function before failing). Cloud storage service dependability can be measured by uptime (the percent of time the service is accessible).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Basics (3 of 4)</a:t>
            </a:r>
          </a:p>
        </p:txBody>
      </p:sp>
      <p:sp>
        <p:nvSpPr>
          <p:cNvPr id="4" name="Content Placeholder 3"/>
          <p:cNvSpPr>
            <a:spLocks noGrp="1"/>
          </p:cNvSpPr>
          <p:nvPr>
            <p:ph idx="1"/>
          </p:nvPr>
        </p:nvSpPr>
        <p:spPr>
          <a:xfrm>
            <a:off x="108642" y="1222218"/>
            <a:ext cx="8754702" cy="4834550"/>
          </a:xfrm>
        </p:spPr>
        <p:txBody>
          <a:bodyPr>
            <a:noAutofit/>
          </a:bodyPr>
          <a:lstStyle/>
          <a:p>
            <a:pPr lvl="1" indent="-342900">
              <a:spcBef>
                <a:spcPts val="600"/>
              </a:spcBef>
            </a:pPr>
            <a:r>
              <a:rPr lang="en-US" sz="2200" dirty="0"/>
              <a:t>Speed</a:t>
            </a:r>
          </a:p>
          <a:p>
            <a:pPr lvl="2" indent="-342900">
              <a:spcBef>
                <a:spcPts val="600"/>
              </a:spcBef>
            </a:pPr>
            <a:r>
              <a:rPr lang="en-US" sz="2000" dirty="0"/>
              <a:t>The rate at which data can be stored or accessed. Faster is better. Can be measured by data transfer rate (the number of megabytes per second that are read or written by the storage device).</a:t>
            </a:r>
          </a:p>
          <a:p>
            <a:pPr lvl="1" indent="-342900">
              <a:spcBef>
                <a:spcPts val="600"/>
              </a:spcBef>
            </a:pPr>
            <a:r>
              <a:rPr lang="en-US" sz="2200" dirty="0"/>
              <a:t>Capacity</a:t>
            </a:r>
          </a:p>
          <a:p>
            <a:pPr lvl="2" indent="-342900">
              <a:spcBef>
                <a:spcPts val="600"/>
              </a:spcBef>
            </a:pPr>
            <a:r>
              <a:rPr lang="en-US" sz="2000" dirty="0"/>
              <a:t>The amount of data that can be stored, usually measured in gigabytes (GB) or terabytes (TB).</a:t>
            </a:r>
          </a:p>
          <a:p>
            <a:pPr marL="742950" lvl="2" indent="-398463">
              <a:spcBef>
                <a:spcPts val="600"/>
              </a:spcBef>
              <a:buFont typeface="Arial" pitchFamily="34" charset="0"/>
              <a:buChar char="–"/>
            </a:pPr>
            <a:r>
              <a:rPr lang="en-US" sz="2400" dirty="0"/>
              <a:t>Cost</a:t>
            </a:r>
          </a:p>
          <a:p>
            <a:pPr marL="1141413" lvl="3" indent="-339725">
              <a:spcBef>
                <a:spcPts val="600"/>
              </a:spcBef>
              <a:buFont typeface="Wingdings" pitchFamily="2" charset="2"/>
              <a:buChar char="§"/>
            </a:pPr>
            <a:r>
              <a:rPr lang="en-US" dirty="0"/>
              <a:t>The price of the storage device and media, usually expressed per gigabyte (GB).</a:t>
            </a:r>
          </a:p>
        </p:txBody>
      </p:sp>
    </p:spTree>
    <p:extLst>
      <p:ext uri="{BB962C8B-B14F-4D97-AF65-F5344CB8AC3E}">
        <p14:creationId xmlns:p14="http://schemas.microsoft.com/office/powerpoint/2010/main" val="971420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226" y="270540"/>
            <a:ext cx="8032638" cy="1004011"/>
          </a:xfrm>
        </p:spPr>
        <p:txBody>
          <a:bodyPr/>
          <a:lstStyle/>
          <a:p>
            <a:r>
              <a:rPr lang="en-US" dirty="0"/>
              <a:t>Storage Basics (4 of 4)</a:t>
            </a:r>
          </a:p>
        </p:txBody>
      </p:sp>
      <p:pic>
        <p:nvPicPr>
          <p:cNvPr id="5" name="Picture 2" descr="An illustration with two sections depicts the process of finding the amount of free space in a device. Section A labeled “macOS (Macs)” depicts the process of finding the free space in Mac system. Step 1 reads “Right-click the Macintosh HD icon.” Step 2 reads “Select Get Info” represents the screenshot of the “Open” menu with the option “Get Info” highlighted in blue. The menu is followed by the screenshot of the window titled “Macintosh HD Info.” The text that reads “Capacity 250.14 GB; Available: 65.23 GB (848.2 MB purgeable); Used: 184, 908, 050, 077 bytes (184.91 GB on disk)” is highlighted. &#10;Section B labeled “Windows (PCs)” depicts the process of finding the free space in Windows system. Step 1 reads “Enter storage in the Windows Start menu, then select the Storage option.” The option “Storage” in the menu is highlighted. Step 2 reads “Select a storage device, such as C:.” represents the menu listing the different storage options. The option that reads “This PC (C:) 67.0GB used out of 238 GB” is highlighted. A bar that is colored in blue and white is below the text.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943" y="1415370"/>
            <a:ext cx="5734594" cy="4654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Storage Technology (1 of 3)</a:t>
            </a:r>
          </a:p>
        </p:txBody>
      </p:sp>
      <p:sp>
        <p:nvSpPr>
          <p:cNvPr id="3" name="Content Placeholder 2"/>
          <p:cNvSpPr>
            <a:spLocks noGrp="1"/>
          </p:cNvSpPr>
          <p:nvPr>
            <p:ph idx="1"/>
          </p:nvPr>
        </p:nvSpPr>
        <p:spPr/>
        <p:txBody>
          <a:bodyPr>
            <a:normAutofit lnSpcReduction="10000"/>
          </a:bodyPr>
          <a:lstStyle/>
          <a:p>
            <a:r>
              <a:rPr lang="en-US" dirty="0"/>
              <a:t>Magnetic storage technology is used for desktop and laptop hard disk drives, as well as the storage devices used in enterprise computing installations and cloud services</a:t>
            </a:r>
          </a:p>
          <a:p>
            <a:pPr lvl="1"/>
            <a:r>
              <a:rPr lang="en-US" b="1" dirty="0"/>
              <a:t>Magnetic storage </a:t>
            </a:r>
            <a:r>
              <a:rPr lang="en-US" dirty="0"/>
              <a:t>represents data by magnetizing microscopic particles on a disk or tape surface</a:t>
            </a:r>
          </a:p>
          <a:p>
            <a:pPr lvl="1"/>
            <a:r>
              <a:rPr lang="en-US" dirty="0"/>
              <a:t>A </a:t>
            </a:r>
            <a:r>
              <a:rPr lang="en-US" b="1" dirty="0"/>
              <a:t>hard disk drive </a:t>
            </a:r>
            <a:r>
              <a:rPr lang="en-US" dirty="0"/>
              <a:t>contains one or more platters and their associated read-write heads</a:t>
            </a:r>
          </a:p>
          <a:p>
            <a:pPr lvl="1"/>
            <a:r>
              <a:rPr lang="en-US" dirty="0"/>
              <a:t>A hard disk platter is a flat, rigid disk made of aluminum or glass and coated with magnetic iron oxide particles</a:t>
            </a:r>
          </a:p>
          <a:p>
            <a:pPr lvl="1"/>
            <a:r>
              <a:rPr lang="en-US" dirty="0"/>
              <a:t>A read-write head mechanism in the disk drive magnetizes particles to write data, and senses the particles’ polarities to read data</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41876"/>
            <a:ext cx="8032638" cy="1004011"/>
          </a:xfrm>
        </p:spPr>
        <p:txBody>
          <a:bodyPr/>
          <a:lstStyle/>
          <a:p>
            <a:r>
              <a:rPr lang="en-US" dirty="0"/>
              <a:t>Magnetic Storage Technology (2 of 3)</a:t>
            </a:r>
          </a:p>
        </p:txBody>
      </p:sp>
      <p:pic>
        <p:nvPicPr>
          <p:cNvPr id="1026" name="Picture 2" descr="An illustration depicts the orientation of particles on a hard disk. The hard disk is represented as three sectors placed one above the other. The upper surface of the sector is labeled “Disk Surface.” A rectangular piece mounted on the Disk surface is labeled “Read-write head.” Orange and blue colored bars labeled “Magnetized particles” oriented in two rows with orange pieces facing each other are represented below the read-write head. Gray colored rods labeled “Randomly Scattered particles” are represented randomly to the left of the Read-Write hea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235" y="1366207"/>
            <a:ext cx="6799530" cy="308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half" idx="2"/>
          </p:nvPr>
        </p:nvSpPr>
        <p:spPr>
          <a:xfrm>
            <a:off x="210137" y="4664576"/>
            <a:ext cx="8835902" cy="1504734"/>
          </a:xfrm>
        </p:spPr>
        <p:txBody>
          <a:bodyPr>
            <a:noAutofit/>
          </a:bodyPr>
          <a:lstStyle/>
          <a:p>
            <a:r>
              <a:rPr lang="en-US" sz="2400" dirty="0"/>
              <a:t>Before data is stored on a hard disk, particles on the disk surface are scattered in random patterns. The disk drive’s read-write head orients them in a positive (north) or negative (south) direction to represent 0 and 1 bits, respectively.</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Magnetic Storage Technology (3 of 3)</a:t>
            </a:r>
          </a:p>
        </p:txBody>
      </p:sp>
      <p:sp>
        <p:nvSpPr>
          <p:cNvPr id="3" name="Content Placeholder 2"/>
          <p:cNvSpPr>
            <a:spLocks noGrp="1"/>
          </p:cNvSpPr>
          <p:nvPr>
            <p:ph idx="1"/>
          </p:nvPr>
        </p:nvSpPr>
        <p:spPr/>
        <p:txBody>
          <a:bodyPr/>
          <a:lstStyle/>
          <a:p>
            <a:r>
              <a:rPr lang="en-US" dirty="0"/>
              <a:t>Hard disk drive specifications include:</a:t>
            </a:r>
          </a:p>
          <a:p>
            <a:pPr lvl="1"/>
            <a:r>
              <a:rPr lang="en-US" b="1" dirty="0"/>
              <a:t>Access time </a:t>
            </a:r>
            <a:r>
              <a:rPr lang="en-US" dirty="0"/>
              <a:t>– the average time it takes a computer to locate data on the storage medium and read it</a:t>
            </a:r>
          </a:p>
          <a:p>
            <a:pPr lvl="1"/>
            <a:r>
              <a:rPr lang="en-US" b="1" dirty="0"/>
              <a:t>Data transfer rate</a:t>
            </a:r>
            <a:r>
              <a:rPr lang="en-US" dirty="0"/>
              <a:t> – the amount of data a storage device can move per second from the storage medium to RAM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Storage Technology (1 of 4)</a:t>
            </a:r>
          </a:p>
        </p:txBody>
      </p:sp>
      <p:sp>
        <p:nvSpPr>
          <p:cNvPr id="3" name="Content Placeholder 2"/>
          <p:cNvSpPr>
            <a:spLocks noGrp="1"/>
          </p:cNvSpPr>
          <p:nvPr>
            <p:ph idx="1"/>
          </p:nvPr>
        </p:nvSpPr>
        <p:spPr/>
        <p:txBody>
          <a:bodyPr>
            <a:normAutofit/>
          </a:bodyPr>
          <a:lstStyle/>
          <a:p>
            <a:r>
              <a:rPr lang="en-US" dirty="0"/>
              <a:t>CD, DVD, and Blu-ray (BD) technologies are classified as </a:t>
            </a:r>
            <a:r>
              <a:rPr lang="en-US" b="1" dirty="0"/>
              <a:t>optical storage</a:t>
            </a:r>
            <a:r>
              <a:rPr lang="en-US" dirty="0"/>
              <a:t>, which represents data as microscopic light and dark spots on the disc surface</a:t>
            </a:r>
          </a:p>
          <a:p>
            <a:r>
              <a:rPr lang="en-US" dirty="0"/>
              <a:t>An optical drive contains a laser that directs a beam of light toward the underside of the disc</a:t>
            </a:r>
          </a:p>
          <a:p>
            <a:r>
              <a:rPr lang="en-US" dirty="0"/>
              <a:t>Reflected light is collected by a lens and converted into 0s and 1s that represent data</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Storage Technology (2 of 4)</a:t>
            </a:r>
          </a:p>
        </p:txBody>
      </p:sp>
      <p:sp>
        <p:nvSpPr>
          <p:cNvPr id="4" name="Content Placeholder 3"/>
          <p:cNvSpPr>
            <a:spLocks noGrp="1"/>
          </p:cNvSpPr>
          <p:nvPr>
            <p:ph idx="1"/>
          </p:nvPr>
        </p:nvSpPr>
        <p:spPr/>
        <p:txBody>
          <a:bodyPr>
            <a:noAutofit/>
          </a:bodyPr>
          <a:lstStyle/>
          <a:p>
            <a:pPr marL="457200" indent="-457200">
              <a:buFont typeface="Arial" pitchFamily="34" charset="0"/>
              <a:buChar char="•"/>
            </a:pPr>
            <a:r>
              <a:rPr lang="en-US" dirty="0"/>
              <a:t>A single optical drive typically handles CDs, DVDs, and Blu-ray discs, but the costs and capacities of these discs vary</a:t>
            </a:r>
          </a:p>
          <a:p>
            <a:pPr marL="914400" lvl="1" indent="-452438"/>
            <a:r>
              <a:rPr lang="en-US" dirty="0"/>
              <a:t>CD 650 MB 15 ₵</a:t>
            </a:r>
          </a:p>
          <a:p>
            <a:pPr marL="1314450" lvl="2" indent="-452438"/>
            <a:r>
              <a:rPr lang="en-US" dirty="0"/>
              <a:t>CD (compact disc): Designed to hold 74 minutes of recorded music, then adapted for computer storage with capacity for 650 MB of data. Later improvements in CD standards increased the capacity to 80 minutes of music or 700 MB of data.</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Storage Technology (3 of 4)</a:t>
            </a:r>
          </a:p>
        </p:txBody>
      </p:sp>
      <p:sp>
        <p:nvSpPr>
          <p:cNvPr id="4" name="Content Placeholder 3"/>
          <p:cNvSpPr>
            <a:spLocks noGrp="1"/>
          </p:cNvSpPr>
          <p:nvPr>
            <p:ph idx="1"/>
          </p:nvPr>
        </p:nvSpPr>
        <p:spPr/>
        <p:txBody>
          <a:bodyPr>
            <a:noAutofit/>
          </a:bodyPr>
          <a:lstStyle/>
          <a:p>
            <a:pPr marL="914400" lvl="2" indent="-519113">
              <a:buFont typeface="Verdana" pitchFamily="34" charset="0"/>
              <a:buChar char="–"/>
            </a:pPr>
            <a:r>
              <a:rPr lang="en-US" sz="2400" dirty="0"/>
              <a:t>DVD 4.7 GB 25 ₵</a:t>
            </a:r>
          </a:p>
          <a:p>
            <a:pPr marL="1314450" lvl="2" indent="-452438"/>
            <a:r>
              <a:rPr lang="en-US" dirty="0"/>
              <a:t>DVD (digital video disc or digital versatile disc): Designed with the capacity to hold a feature-length film. A single-sided DVD offers 4.7 GB (4,700 MB) of data storage. A double-layer DVD has two recordable layers on the same side and can store 8.5 GB of data.</a:t>
            </a:r>
          </a:p>
          <a:p>
            <a:pPr marL="914400" lvl="1" indent="-452438"/>
            <a:r>
              <a:rPr lang="en-US" dirty="0"/>
              <a:t>Blu-ray 25 GB 50₵</a:t>
            </a:r>
          </a:p>
          <a:p>
            <a:pPr marL="1314450" lvl="2" indent="-452438"/>
            <a:r>
              <a:rPr lang="en-US" b="1" dirty="0"/>
              <a:t>Blu-ray (BD): </a:t>
            </a:r>
            <a:r>
              <a:rPr lang="en-US" dirty="0"/>
              <a:t>Designed to hold high-definition 1080p video by offering 25 GB storage capacity. The name </a:t>
            </a:r>
            <a:r>
              <a:rPr lang="en-US" i="1" dirty="0"/>
              <a:t>Blu-ray </a:t>
            </a:r>
            <a:r>
              <a:rPr lang="en-US" dirty="0"/>
              <a:t>is derived from the blue-violet colored laser used to read data. DVD technology uses a red laser; CD technology uses a near infrared laser.</a:t>
            </a:r>
          </a:p>
        </p:txBody>
      </p:sp>
    </p:spTree>
    <p:extLst>
      <p:ext uri="{BB962C8B-B14F-4D97-AF65-F5344CB8AC3E}">
        <p14:creationId xmlns:p14="http://schemas.microsoft.com/office/powerpoint/2010/main" val="3723767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(2 of 7)</a:t>
            </a:r>
          </a:p>
        </p:txBody>
      </p:sp>
      <p:pic>
        <p:nvPicPr>
          <p:cNvPr id="2050" name="Picture 2" descr="An illustration of IPOS Model defining the computers. At the left end of the model is an illustration titled “Input” represented as a forward arrow protruding into a rectangle. The supporting text associated with the illustration reads “words and symbols Numbers dates photos temperatures locations audio recordings video footage.” A forward arrow points input to an illustration labeled “Process” which is represented by a gear wheel at the center of the model. The supporting text associated with the illustration reads “calculate Sort draw manipulate words generate sound.” A forward arrow points the process to an illustration labeled “Output” which is represented by a forward arrow emerging out of a rectangle. The supporting text associated with the illustration reads “documents music graphs images movies schedules maps text messages.” Below the illustration labeled “Process,” the up arrow and down arrow point to an illustration labeled “Store” which is represented as a group of blocks in a circle. The supporting text associated with the illustration reads: “data files softwar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551" y="1599579"/>
            <a:ext cx="561975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Storage Technology (4 of 4)</a:t>
            </a:r>
          </a:p>
        </p:txBody>
      </p:sp>
      <p:sp>
        <p:nvSpPr>
          <p:cNvPr id="3" name="Content Placeholder 2"/>
          <p:cNvSpPr>
            <a:spLocks noGrp="1"/>
          </p:cNvSpPr>
          <p:nvPr>
            <p:ph idx="1"/>
          </p:nvPr>
        </p:nvSpPr>
        <p:spPr/>
        <p:txBody>
          <a:bodyPr>
            <a:normAutofit lnSpcReduction="10000"/>
          </a:bodyPr>
          <a:lstStyle/>
          <a:p>
            <a:r>
              <a:rPr lang="en-US" dirty="0"/>
              <a:t>Optical technologies are grouped into three categories: read-only, recordable, and rewriteable</a:t>
            </a:r>
          </a:p>
          <a:p>
            <a:pPr lvl="1"/>
            <a:r>
              <a:rPr lang="en-US" b="1" dirty="0"/>
              <a:t>ROM.</a:t>
            </a:r>
            <a:r>
              <a:rPr lang="en-US" dirty="0"/>
              <a:t> </a:t>
            </a:r>
            <a:r>
              <a:rPr lang="en-US" b="1" dirty="0"/>
              <a:t>Read-only</a:t>
            </a:r>
            <a:r>
              <a:rPr lang="en-US" dirty="0"/>
              <a:t> technology stores data permanently on a disc, which cannot be later added to or changed; can potentially store data for 100 years</a:t>
            </a:r>
          </a:p>
          <a:p>
            <a:pPr lvl="1"/>
            <a:r>
              <a:rPr lang="en-US" b="1" dirty="0"/>
              <a:t>R. Recordable </a:t>
            </a:r>
            <a:r>
              <a:rPr lang="en-US" dirty="0"/>
              <a:t>technology uses a laser to change the color in a dye laser sandwiched beneath the clear plastic disc surface; the laser creates dark spots that are read as pits</a:t>
            </a:r>
          </a:p>
          <a:p>
            <a:pPr lvl="1"/>
            <a:r>
              <a:rPr lang="en-US" b="1" dirty="0"/>
              <a:t>RW. Rewritable</a:t>
            </a:r>
            <a:r>
              <a:rPr lang="en-US" dirty="0"/>
              <a:t> technology uses phase change technology to alter a crystal structure on the disc surface; altering this structure creates patterns of light and dark spots resembling pits and lands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State Storage Technology (1 of 3)</a:t>
            </a:r>
          </a:p>
        </p:txBody>
      </p:sp>
      <p:sp>
        <p:nvSpPr>
          <p:cNvPr id="3" name="Content Placeholder 2"/>
          <p:cNvSpPr>
            <a:spLocks noGrp="1"/>
          </p:cNvSpPr>
          <p:nvPr>
            <p:ph idx="1"/>
          </p:nvPr>
        </p:nvSpPr>
        <p:spPr/>
        <p:txBody>
          <a:bodyPr/>
          <a:lstStyle/>
          <a:p>
            <a:r>
              <a:rPr lang="en-US" b="1" dirty="0"/>
              <a:t>Solid state storage</a:t>
            </a:r>
            <a:r>
              <a:rPr lang="en-US" dirty="0"/>
              <a:t> (sometimes called flash memory) stores data in erasable, rewritable circuitry, rather than on spinning disks or streaming tape</a:t>
            </a:r>
          </a:p>
          <a:p>
            <a:r>
              <a:rPr lang="en-US" dirty="0"/>
              <a:t>Once the data is stored it is </a:t>
            </a:r>
            <a:r>
              <a:rPr lang="en-US" b="1" dirty="0"/>
              <a:t>non-volatile</a:t>
            </a:r>
            <a:r>
              <a:rPr lang="en-US" dirty="0"/>
              <a:t>, meaning the circuits retain data without an external power source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458" y="227000"/>
            <a:ext cx="8436145" cy="1004011"/>
          </a:xfrm>
        </p:spPr>
        <p:txBody>
          <a:bodyPr>
            <a:noAutofit/>
          </a:bodyPr>
          <a:lstStyle/>
          <a:p>
            <a:r>
              <a:rPr lang="en-US" dirty="0"/>
              <a:t>Solid State Storage Technology (2 of 3)</a:t>
            </a:r>
          </a:p>
        </p:txBody>
      </p:sp>
      <p:sp>
        <p:nvSpPr>
          <p:cNvPr id="4" name="Content Placeholder 3"/>
          <p:cNvSpPr>
            <a:spLocks noGrp="1"/>
          </p:cNvSpPr>
          <p:nvPr>
            <p:ph type="body" sz="half" idx="2"/>
          </p:nvPr>
        </p:nvSpPr>
        <p:spPr>
          <a:xfrm>
            <a:off x="348343" y="1407887"/>
            <a:ext cx="8548914" cy="1277256"/>
          </a:xfrm>
        </p:spPr>
        <p:txBody>
          <a:bodyPr>
            <a:noAutofit/>
          </a:bodyPr>
          <a:lstStyle/>
          <a:p>
            <a:pPr marL="457200" indent="-457200">
              <a:buFont typeface="Arial" pitchFamily="34" charset="0"/>
              <a:buChar char="•"/>
            </a:pPr>
            <a:r>
              <a:rPr lang="en-US" sz="2600" dirty="0"/>
              <a:t>A </a:t>
            </a:r>
            <a:r>
              <a:rPr lang="en-US" sz="2600" b="1" dirty="0"/>
              <a:t>memory card </a:t>
            </a:r>
            <a:r>
              <a:rPr lang="en-US" sz="2600" dirty="0"/>
              <a:t>is a flat, solid state storage medium commonly used to transfer files from digital cameras and media players to computers</a:t>
            </a:r>
          </a:p>
        </p:txBody>
      </p:sp>
      <p:pic>
        <p:nvPicPr>
          <p:cNvPr id="5" name="Picture 4" descr="A photo of solid state memory cards with the accompany text: &quot;Memory cards are available in several formats and capcities.&quot; An image of a laptop is also shown with a small slot on the front side of the laptop near the touch pad is labeled “Card Reader.” The accompany text reads: Many digital devices are equipped with a card reader for transferring data to and from solid state memory cards.&quot; "/>
          <p:cNvPicPr>
            <a:picLocks noChangeAspect="1"/>
          </p:cNvPicPr>
          <p:nvPr/>
        </p:nvPicPr>
        <p:blipFill>
          <a:blip r:embed="rId2" cstate="print"/>
          <a:stretch>
            <a:fillRect/>
          </a:stretch>
        </p:blipFill>
        <p:spPr>
          <a:xfrm>
            <a:off x="1262744" y="2968625"/>
            <a:ext cx="6705600" cy="3140645"/>
          </a:xfrm>
          <a:prstGeom prst="rect">
            <a:avLst/>
          </a:prstGeom>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53910"/>
            <a:ext cx="8344174" cy="986827"/>
          </a:xfrm>
        </p:spPr>
        <p:txBody>
          <a:bodyPr>
            <a:noAutofit/>
          </a:bodyPr>
          <a:lstStyle/>
          <a:p>
            <a:r>
              <a:rPr lang="en-US" dirty="0"/>
              <a:t>Solid State Storage Technology (3 of 3)</a:t>
            </a:r>
          </a:p>
        </p:txBody>
      </p:sp>
      <p:sp>
        <p:nvSpPr>
          <p:cNvPr id="4" name="Content Placeholder 3"/>
          <p:cNvSpPr>
            <a:spLocks noGrp="1"/>
          </p:cNvSpPr>
          <p:nvPr>
            <p:ph type="body" sz="half" idx="2"/>
          </p:nvPr>
        </p:nvSpPr>
        <p:spPr>
          <a:xfrm>
            <a:off x="289711" y="1213168"/>
            <a:ext cx="8727540" cy="1924618"/>
          </a:xfrm>
        </p:spPr>
        <p:txBody>
          <a:bodyPr>
            <a:noAutofit/>
          </a:bodyPr>
          <a:lstStyle/>
          <a:p>
            <a:pPr marL="457200" indent="-457200">
              <a:buFont typeface="Arial" pitchFamily="34" charset="0"/>
              <a:buChar char="•"/>
            </a:pPr>
            <a:r>
              <a:rPr lang="en-US" sz="2400" dirty="0"/>
              <a:t>A </a:t>
            </a:r>
            <a:r>
              <a:rPr lang="en-US" sz="2400" b="1" dirty="0"/>
              <a:t>solid state drive </a:t>
            </a:r>
            <a:r>
              <a:rPr lang="en-US" sz="2400" dirty="0"/>
              <a:t>(SSD) is a package of flash memory that can be used as a substitute for a hard disk drive</a:t>
            </a:r>
          </a:p>
          <a:p>
            <a:pPr marL="457200" indent="-457200">
              <a:buFont typeface="Arial" pitchFamily="34" charset="0"/>
              <a:buChar char="•"/>
            </a:pPr>
            <a:r>
              <a:rPr lang="en-US" sz="2400" dirty="0"/>
              <a:t>A </a:t>
            </a:r>
            <a:r>
              <a:rPr lang="en-US" sz="2400" b="1" dirty="0"/>
              <a:t>USB flash drive </a:t>
            </a:r>
            <a:r>
              <a:rPr lang="en-US" sz="2400" dirty="0"/>
              <a:t>is a portable storage device that plugs directly into a computer’s system unit using a built-in USB connector</a:t>
            </a:r>
          </a:p>
        </p:txBody>
      </p:sp>
      <p:pic>
        <p:nvPicPr>
          <p:cNvPr id="1026" name="Picture 2" descr="A photo of solid state drive represented as a rectangular block with two slots on one side. The supporting text associated with the photo reads “35¢ cost per GB. SSDs are widely used as the main storage device in smartphones and tablet computers. Some laptops also include an SSD instead of a hard disk dr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180" y="3137786"/>
            <a:ext cx="2574112" cy="166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443620" y="4806629"/>
            <a:ext cx="8428776" cy="1448555"/>
          </a:xfrm>
        </p:spPr>
        <p:txBody>
          <a:bodyPr>
            <a:noAutofit/>
          </a:bodyPr>
          <a:lstStyle/>
          <a:p>
            <a:pPr marL="0" indent="0">
              <a:buNone/>
            </a:pPr>
            <a:r>
              <a:rPr lang="en-US" sz="2200" b="1" dirty="0"/>
              <a:t>35₵ cost per GB</a:t>
            </a:r>
          </a:p>
          <a:p>
            <a:pPr marL="0" indent="0">
              <a:buNone/>
            </a:pPr>
            <a:r>
              <a:rPr lang="en-US" sz="2200" dirty="0"/>
              <a:t>SSDs are widely used as the main storage device in smartphones and tablet computers. Some laptops also include an SSD instead of hard disk drive</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227" y="110885"/>
            <a:ext cx="8032638" cy="1004011"/>
          </a:xfrm>
        </p:spPr>
        <p:txBody>
          <a:bodyPr/>
          <a:lstStyle/>
          <a:p>
            <a:r>
              <a:rPr lang="en-US" dirty="0"/>
              <a:t>Cloud Storage (1 of 3)</a:t>
            </a:r>
          </a:p>
        </p:txBody>
      </p:sp>
      <p:sp>
        <p:nvSpPr>
          <p:cNvPr id="4" name="Content Placeholder 3"/>
          <p:cNvSpPr>
            <a:spLocks noGrp="1"/>
          </p:cNvSpPr>
          <p:nvPr>
            <p:ph type="body" sz="half" idx="2"/>
          </p:nvPr>
        </p:nvSpPr>
        <p:spPr>
          <a:xfrm>
            <a:off x="304800" y="1190182"/>
            <a:ext cx="8563429" cy="2989932"/>
          </a:xfrm>
        </p:spPr>
        <p:txBody>
          <a:bodyPr>
            <a:noAutofit/>
          </a:bodyPr>
          <a:lstStyle/>
          <a:p>
            <a:pPr marL="457200" indent="-457200">
              <a:buFont typeface="Arial" pitchFamily="34" charset="0"/>
              <a:buChar char="•"/>
            </a:pPr>
            <a:r>
              <a:rPr lang="en-US" sz="2600" b="1" dirty="0"/>
              <a:t>Remote storage </a:t>
            </a:r>
            <a:r>
              <a:rPr lang="en-US" sz="2600" dirty="0"/>
              <a:t>is housed on an external device that can be accessed from a network</a:t>
            </a:r>
          </a:p>
          <a:p>
            <a:pPr marL="457200" indent="-457200">
              <a:buFont typeface="Arial" pitchFamily="34" charset="0"/>
              <a:buChar char="•"/>
            </a:pPr>
            <a:r>
              <a:rPr lang="en-US" sz="2600" dirty="0"/>
              <a:t>Remote storage can also be available as an Internet service, in which case it is called </a:t>
            </a:r>
            <a:r>
              <a:rPr lang="en-US" sz="2600" b="1" dirty="0"/>
              <a:t>cloud storage</a:t>
            </a:r>
          </a:p>
          <a:p>
            <a:pPr marL="457200" indent="-457200">
              <a:buFont typeface="Arial" pitchFamily="34" charset="0"/>
              <a:buChar char="•"/>
            </a:pPr>
            <a:r>
              <a:rPr lang="en-US" sz="2600" dirty="0"/>
              <a:t>Cloud storage is provided to individuals by services such as Apple iCloud, Microsoft OneDrive, Google Drive, and Dropbox</a:t>
            </a:r>
          </a:p>
        </p:txBody>
      </p:sp>
      <p:pic>
        <p:nvPicPr>
          <p:cNvPr id="5" name="Picture 2" descr="A screenshot depicts the location of a Dropbox similar to a local drive. The screen is divided into two panes. The left pane lists the different locations with the option “Dropbox” highlighted. The contents of Dropbox are listed in the right pane with one of the files highlighted.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8744" y="4456942"/>
            <a:ext cx="4513942" cy="163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683" y="256026"/>
            <a:ext cx="8032638" cy="1004011"/>
          </a:xfrm>
        </p:spPr>
        <p:txBody>
          <a:bodyPr/>
          <a:lstStyle/>
          <a:p>
            <a:r>
              <a:rPr lang="en-US" dirty="0"/>
              <a:t>Cloud Storage (2 of 3)</a:t>
            </a:r>
          </a:p>
        </p:txBody>
      </p:sp>
      <p:sp>
        <p:nvSpPr>
          <p:cNvPr id="4" name="Content Placeholder 3"/>
          <p:cNvSpPr>
            <a:spLocks noGrp="1"/>
          </p:cNvSpPr>
          <p:nvPr>
            <p:ph type="body" sz="half" idx="2"/>
          </p:nvPr>
        </p:nvSpPr>
        <p:spPr>
          <a:xfrm>
            <a:off x="374026" y="1523999"/>
            <a:ext cx="3443231" cy="4586515"/>
          </a:xfrm>
        </p:spPr>
        <p:txBody>
          <a:bodyPr>
            <a:normAutofit/>
          </a:bodyPr>
          <a:lstStyle/>
          <a:p>
            <a:pPr marL="457200" indent="-457200">
              <a:buFont typeface="Arial" pitchFamily="34" charset="0"/>
              <a:buChar char="•"/>
            </a:pPr>
            <a:r>
              <a:rPr lang="en-US" sz="2600" dirty="0"/>
              <a:t>Some cloud implementations offer a synchronization feature that automatically duplicates files stored on a local device by also saving them in the cloud.</a:t>
            </a:r>
          </a:p>
        </p:txBody>
      </p:sp>
      <p:pic>
        <p:nvPicPr>
          <p:cNvPr id="5" name="Picture 4" descr="An illustration depicts the process of cloud synchronization. A laptop with files labeled Motocross.docx and FinalScore.xlsx is depicted in the illustration. A bent upward arrow on the right points the laptop to the cloud labeled “FinalScores.xlsx.” The supporting text associated with the arrow reads “When you’re online, files are saved on a local drive and to the cloud.” A bent upward arrow on the left points the laptop to the circular disc labeled with files “FinalScores.xlsx” and “Motocross.docx.” The supporting text associated with the arrow reads “When you’re offline, files are saved on a local drive.” An upward arrow labeled “Motocross.docx” points the circular disc to the cloud labeled “FinalScore.xlsx.” The supporting text associated with the arrow reads “Files stored while offline are added to the cloud the next time you go online.”"/>
          <p:cNvPicPr>
            <a:picLocks noChangeAspect="1"/>
          </p:cNvPicPr>
          <p:nvPr/>
        </p:nvPicPr>
        <p:blipFill>
          <a:blip r:embed="rId2" cstate="print"/>
          <a:stretch>
            <a:fillRect/>
          </a:stretch>
        </p:blipFill>
        <p:spPr>
          <a:xfrm>
            <a:off x="4094188" y="1523996"/>
            <a:ext cx="4644359" cy="4592508"/>
          </a:xfrm>
          <a:prstGeom prst="rect">
            <a:avLst/>
          </a:prstGeom>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 (3 of 3)</a:t>
            </a:r>
          </a:p>
        </p:txBody>
      </p:sp>
      <p:sp>
        <p:nvSpPr>
          <p:cNvPr id="3" name="Content Placeholder 2"/>
          <p:cNvSpPr>
            <a:spLocks noGrp="1"/>
          </p:cNvSpPr>
          <p:nvPr>
            <p:ph idx="1"/>
          </p:nvPr>
        </p:nvSpPr>
        <p:spPr/>
        <p:txBody>
          <a:bodyPr>
            <a:normAutofit/>
          </a:bodyPr>
          <a:lstStyle/>
          <a:p>
            <a:r>
              <a:rPr lang="en-US" dirty="0"/>
              <a:t>Cloud storage basics:</a:t>
            </a:r>
          </a:p>
          <a:p>
            <a:r>
              <a:rPr lang="en-US" b="1" dirty="0"/>
              <a:t>Security and privacy risks </a:t>
            </a:r>
            <a:r>
              <a:rPr lang="en-US" dirty="0"/>
              <a:t>– the more places your data is stored and the more networks on which it travels, the more susceptible it becomes to intercepts from hackers and government spying agencies</a:t>
            </a:r>
          </a:p>
          <a:p>
            <a:r>
              <a:rPr lang="en-US" b="1" dirty="0"/>
              <a:t>Service outages </a:t>
            </a:r>
            <a:r>
              <a:rPr lang="en-US" dirty="0"/>
              <a:t>– when a cloud storage site has an outage, all the data stored there becomes temporarily inaccessible</a:t>
            </a:r>
          </a:p>
          <a:p>
            <a:r>
              <a:rPr lang="en-US" b="1" dirty="0"/>
              <a:t>Discontinuation of service </a:t>
            </a:r>
            <a:r>
              <a:rPr lang="en-US" dirty="0"/>
              <a:t>– some cloud storage providers have closed down their services with little warning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(1 of 6)</a:t>
            </a:r>
          </a:p>
        </p:txBody>
      </p:sp>
      <p:sp>
        <p:nvSpPr>
          <p:cNvPr id="4" name="Content Placeholder 3"/>
          <p:cNvSpPr>
            <a:spLocks noGrp="1"/>
          </p:cNvSpPr>
          <p:nvPr>
            <p:ph idx="1"/>
          </p:nvPr>
        </p:nvSpPr>
        <p:spPr/>
        <p:txBody>
          <a:bodyPr>
            <a:noAutofit/>
          </a:bodyPr>
          <a:lstStyle/>
          <a:p>
            <a:pPr marL="457200" indent="-457200">
              <a:buFont typeface="Arial" pitchFamily="34" charset="0"/>
              <a:buChar char="•"/>
            </a:pPr>
            <a:r>
              <a:rPr lang="en-US" sz="2600" dirty="0"/>
              <a:t>A </a:t>
            </a:r>
            <a:r>
              <a:rPr lang="en-US" sz="2600" b="1" dirty="0"/>
              <a:t>backup</a:t>
            </a:r>
            <a:r>
              <a:rPr lang="en-US" sz="2600" dirty="0"/>
              <a:t> is a copy of one or more files that is made in case the originals become damaged or lost</a:t>
            </a:r>
          </a:p>
          <a:p>
            <a:pPr marL="457200" indent="-457200">
              <a:buFont typeface="Arial" pitchFamily="34" charset="0"/>
              <a:buChar char="•"/>
            </a:pPr>
            <a:r>
              <a:rPr lang="en-US" sz="2600" dirty="0"/>
              <a:t>Figuring out what to backup is important; backing up everything isn’t always practical</a:t>
            </a:r>
          </a:p>
          <a:p>
            <a:pPr lvl="1"/>
            <a:r>
              <a:rPr lang="en-US" b="1" dirty="0"/>
              <a:t>Operating system: </a:t>
            </a:r>
            <a:r>
              <a:rPr lang="en-US" dirty="0"/>
              <a:t>The operating system is required to start your device, but a backup copy might not run if it is unauthorized.</a:t>
            </a:r>
          </a:p>
          <a:p>
            <a:pPr lvl="1"/>
            <a:r>
              <a:rPr lang="en-US" b="1" dirty="0"/>
              <a:t>Software: </a:t>
            </a:r>
            <a:r>
              <a:rPr lang="en-US" dirty="0"/>
              <a:t>Most devices are populated with preinstalled software, and you’ve probably downloaded and installed many additional apps. If these are wiped out when a storage device fails, the process of downloading and reinstalling them can be time consuming.</a:t>
            </a:r>
          </a:p>
        </p:txBody>
      </p:sp>
    </p:spTree>
    <p:extLst>
      <p:ext uri="{BB962C8B-B14F-4D97-AF65-F5344CB8AC3E}">
        <p14:creationId xmlns:p14="http://schemas.microsoft.com/office/powerpoint/2010/main" val="453907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(2 of 6)</a:t>
            </a:r>
          </a:p>
        </p:txBody>
      </p:sp>
      <p:sp>
        <p:nvSpPr>
          <p:cNvPr id="4" name="Content Placeholder 3"/>
          <p:cNvSpPr>
            <a:spLocks noGrp="1"/>
          </p:cNvSpPr>
          <p:nvPr>
            <p:ph idx="1"/>
          </p:nvPr>
        </p:nvSpPr>
        <p:spPr/>
        <p:txBody>
          <a:bodyPr>
            <a:noAutofit/>
          </a:bodyPr>
          <a:lstStyle/>
          <a:p>
            <a:pPr lvl="1"/>
            <a:r>
              <a:rPr lang="en-US" b="1" dirty="0"/>
              <a:t>Data files: </a:t>
            </a:r>
            <a:r>
              <a:rPr lang="en-US" dirty="0"/>
              <a:t>Your documents, photos, music, videos—all the goodies that you’ve created and gathered—can be difficult or impossible to reconstruct from scratch.</a:t>
            </a:r>
          </a:p>
          <a:p>
            <a:pPr lvl="1"/>
            <a:r>
              <a:rPr lang="en-US" b="1" dirty="0"/>
              <a:t>Settings, accounts, and profiles: </a:t>
            </a:r>
            <a:r>
              <a:rPr lang="en-US" dirty="0"/>
              <a:t>How much time did you spend customizing your home screen, entering contacts, choosing passwords, and setting preferences for your favorite apps? No one wants to have to do that all over again!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197" y="226998"/>
            <a:ext cx="8032638" cy="1004011"/>
          </a:xfrm>
        </p:spPr>
        <p:txBody>
          <a:bodyPr/>
          <a:lstStyle/>
          <a:p>
            <a:r>
              <a:rPr lang="en-US" dirty="0"/>
              <a:t>Backup (3 of 6)</a:t>
            </a:r>
          </a:p>
        </p:txBody>
      </p:sp>
      <p:sp>
        <p:nvSpPr>
          <p:cNvPr id="4" name="Content Placeholder 3"/>
          <p:cNvSpPr>
            <a:spLocks noGrp="1"/>
          </p:cNvSpPr>
          <p:nvPr>
            <p:ph type="body" sz="half" idx="2"/>
          </p:nvPr>
        </p:nvSpPr>
        <p:spPr>
          <a:xfrm>
            <a:off x="475626" y="1320801"/>
            <a:ext cx="8160374" cy="1320799"/>
          </a:xfrm>
        </p:spPr>
        <p:txBody>
          <a:bodyPr>
            <a:noAutofit/>
          </a:bodyPr>
          <a:lstStyle/>
          <a:p>
            <a:pPr marL="457200" indent="-457200">
              <a:buFont typeface="Arial" pitchFamily="34" charset="0"/>
              <a:buChar char="•"/>
            </a:pPr>
            <a:r>
              <a:rPr lang="en-US" sz="2600" dirty="0"/>
              <a:t>When deciding on what to back up, know what’s important and ensure that current versions exist on more than one storage device</a:t>
            </a:r>
          </a:p>
        </p:txBody>
      </p:sp>
      <p:pic>
        <p:nvPicPr>
          <p:cNvPr id="5" name="Picture 4" descr="An illustration depicts five varieties of backup pairings.  “Backup the hard disk to cloud.”  “Backup the hard disk to an external drive.”  “Backup handheld to hard disk.”  “Backup handheld to cloud.” “Backup cloud to hard disk.”"/>
          <p:cNvPicPr>
            <a:picLocks noChangeAspect="1"/>
          </p:cNvPicPr>
          <p:nvPr/>
        </p:nvPicPr>
        <p:blipFill>
          <a:blip r:embed="rId2" cstate="print"/>
          <a:stretch>
            <a:fillRect/>
          </a:stretch>
        </p:blipFill>
        <p:spPr>
          <a:xfrm>
            <a:off x="243840" y="2885821"/>
            <a:ext cx="8519160" cy="3015924"/>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(3 of 7)</a:t>
            </a:r>
          </a:p>
        </p:txBody>
      </p:sp>
      <p:sp>
        <p:nvSpPr>
          <p:cNvPr id="4" name="Content Placeholder 3"/>
          <p:cNvSpPr>
            <a:spLocks noGrp="1"/>
          </p:cNvSpPr>
          <p:nvPr>
            <p:ph idx="1"/>
          </p:nvPr>
        </p:nvSpPr>
        <p:spPr/>
        <p:txBody>
          <a:bodyPr>
            <a:normAutofit/>
          </a:bodyPr>
          <a:lstStyle/>
          <a:p>
            <a:r>
              <a:rPr lang="en-US" dirty="0"/>
              <a:t>The instructions that tell a digital device how to carry out processing tasks are referred to as a </a:t>
            </a:r>
            <a:r>
              <a:rPr lang="en-US" b="1" dirty="0"/>
              <a:t>computer program</a:t>
            </a:r>
            <a:r>
              <a:rPr lang="en-US" dirty="0"/>
              <a:t>, or simply a program</a:t>
            </a:r>
          </a:p>
          <a:p>
            <a:r>
              <a:rPr lang="en-US" dirty="0"/>
              <a:t>Programs form the </a:t>
            </a:r>
            <a:r>
              <a:rPr lang="en-US" b="1" dirty="0"/>
              <a:t>software</a:t>
            </a:r>
            <a:r>
              <a:rPr lang="en-US" dirty="0"/>
              <a:t> that sets up a computer to do a specific task</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(4 of 6)</a:t>
            </a:r>
          </a:p>
        </p:txBody>
      </p:sp>
      <p:sp>
        <p:nvSpPr>
          <p:cNvPr id="3" name="Content Placeholder 2"/>
          <p:cNvSpPr>
            <a:spLocks noGrp="1"/>
          </p:cNvSpPr>
          <p:nvPr>
            <p:ph idx="1"/>
          </p:nvPr>
        </p:nvSpPr>
        <p:spPr/>
        <p:txBody>
          <a:bodyPr>
            <a:normAutofit/>
          </a:bodyPr>
          <a:lstStyle/>
          <a:p>
            <a:r>
              <a:rPr lang="en-US" dirty="0"/>
              <a:t>Tools you’ll need for backups:</a:t>
            </a:r>
          </a:p>
          <a:p>
            <a:pPr lvl="1"/>
            <a:r>
              <a:rPr lang="en-US" b="1" dirty="0"/>
              <a:t>Recovery drive </a:t>
            </a:r>
            <a:r>
              <a:rPr lang="en-US" dirty="0"/>
              <a:t>(system repair disc) – contains parts of the OS necessary to boot your computer and diagnose system problems</a:t>
            </a:r>
          </a:p>
          <a:p>
            <a:pPr lvl="1"/>
            <a:r>
              <a:rPr lang="en-US" b="1" dirty="0"/>
              <a:t>Copy command </a:t>
            </a:r>
            <a:r>
              <a:rPr lang="en-US" dirty="0"/>
              <a:t>– allows you to make copies of essential files</a:t>
            </a:r>
          </a:p>
          <a:p>
            <a:pPr lvl="1"/>
            <a:r>
              <a:rPr lang="en-US" b="1" dirty="0"/>
              <a:t>File History </a:t>
            </a:r>
            <a:r>
              <a:rPr lang="en-US" dirty="0"/>
              <a:t>– allows for automated data backup and </a:t>
            </a:r>
            <a:r>
              <a:rPr lang="en-US" b="1" dirty="0"/>
              <a:t>file synchronization </a:t>
            </a:r>
            <a:r>
              <a:rPr lang="en-US" dirty="0"/>
              <a:t>to make copies of files from your Documents, Music, Picture, Pictures, and Videos folders </a:t>
            </a:r>
          </a:p>
          <a:p>
            <a:pPr lvl="1"/>
            <a:r>
              <a:rPr lang="en-US" b="1" dirty="0"/>
              <a:t>System image</a:t>
            </a:r>
            <a:r>
              <a:rPr lang="en-US" dirty="0"/>
              <a:t> – Windows includes a </a:t>
            </a:r>
            <a:r>
              <a:rPr lang="en-US" b="1" dirty="0"/>
              <a:t>disk image</a:t>
            </a:r>
            <a:r>
              <a:rPr lang="en-US" dirty="0"/>
              <a:t> option called System Image; a bit-for-bit copy of the data from all sectors of a hard disk</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27000"/>
            <a:ext cx="8032638" cy="1004011"/>
          </a:xfrm>
        </p:spPr>
        <p:txBody>
          <a:bodyPr/>
          <a:lstStyle/>
          <a:p>
            <a:r>
              <a:rPr lang="en-US" dirty="0"/>
              <a:t>Backup (5 of 6)</a:t>
            </a:r>
          </a:p>
        </p:txBody>
      </p:sp>
      <p:sp>
        <p:nvSpPr>
          <p:cNvPr id="4" name="Content Placeholder 3"/>
          <p:cNvSpPr>
            <a:spLocks noGrp="1"/>
          </p:cNvSpPr>
          <p:nvPr>
            <p:ph type="body" sz="half" idx="2"/>
          </p:nvPr>
        </p:nvSpPr>
        <p:spPr>
          <a:xfrm>
            <a:off x="377371" y="1364343"/>
            <a:ext cx="8403772" cy="1219200"/>
          </a:xfrm>
        </p:spPr>
        <p:txBody>
          <a:bodyPr>
            <a:noAutofit/>
          </a:bodyPr>
          <a:lstStyle/>
          <a:p>
            <a:pPr marL="457200" indent="-457200">
              <a:buFont typeface="Arial" pitchFamily="34" charset="0"/>
              <a:buChar char="•"/>
            </a:pPr>
            <a:r>
              <a:rPr lang="en-US" sz="2600" dirty="0"/>
              <a:t>MacOS offers a comprehensive file synchronization utility called Time Machine, which backs up the entire hard disk</a:t>
            </a:r>
          </a:p>
        </p:txBody>
      </p:sp>
      <p:pic>
        <p:nvPicPr>
          <p:cNvPr id="5" name="Picture 4" descr="An illustration depicts the screenshot of a window displaying the Time Machine options. The right side of the window is with markings. The supporting text pointing the markings reads “You can select a day or time to view files as they existed on that date.” At the center of the window is a small window displaying the list of files. At the back of the window are multiple images of the window. The supporting text pointing one of the windows reads “Each window represents an hourly update of files.” The supporting text pointing the list of files displayed in the window reads “You can select a file from the list and click Restore to copy it to your current system.” "/>
          <p:cNvPicPr>
            <a:picLocks noChangeAspect="1"/>
          </p:cNvPicPr>
          <p:nvPr/>
        </p:nvPicPr>
        <p:blipFill>
          <a:blip r:embed="rId2" cstate="print"/>
          <a:stretch>
            <a:fillRect/>
          </a:stretch>
        </p:blipFill>
        <p:spPr>
          <a:xfrm>
            <a:off x="2500656" y="2861843"/>
            <a:ext cx="4413824" cy="3226657"/>
          </a:xfrm>
          <a:prstGeom prst="rect">
            <a:avLst/>
          </a:prstGeom>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626" y="197969"/>
            <a:ext cx="8032638" cy="1004011"/>
          </a:xfrm>
        </p:spPr>
        <p:txBody>
          <a:bodyPr/>
          <a:lstStyle/>
          <a:p>
            <a:r>
              <a:rPr lang="en-US" dirty="0"/>
              <a:t>Backup (6 of 6)</a:t>
            </a:r>
          </a:p>
        </p:txBody>
      </p:sp>
      <p:sp>
        <p:nvSpPr>
          <p:cNvPr id="4" name="Content Placeholder 3"/>
          <p:cNvSpPr>
            <a:spLocks noGrp="1"/>
          </p:cNvSpPr>
          <p:nvPr>
            <p:ph type="body" sz="half" idx="2"/>
          </p:nvPr>
        </p:nvSpPr>
        <p:spPr>
          <a:xfrm>
            <a:off x="449943" y="1248229"/>
            <a:ext cx="8432799" cy="870857"/>
          </a:xfrm>
        </p:spPr>
        <p:txBody>
          <a:bodyPr>
            <a:noAutofit/>
          </a:bodyPr>
          <a:lstStyle/>
          <a:p>
            <a:pPr marL="457200" indent="-457200">
              <a:buFont typeface="Arial" pitchFamily="34" charset="0"/>
              <a:buChar char="•"/>
            </a:pPr>
            <a:r>
              <a:rPr lang="en-US" sz="2600" dirty="0"/>
              <a:t>Owners of iOS devices can backup to a local computer using iTunes or to iCloud</a:t>
            </a:r>
          </a:p>
        </p:txBody>
      </p:sp>
      <p:pic>
        <p:nvPicPr>
          <p:cNvPr id="5" name="Picture 2" descr="An illustration depicts the process of taking a backup for your iPhone or iPAD. A photo of a man holding an iPhone connected with a USB cable is represented in the illustration. The supporting text associated with the photo reads “Synching is usually initiated by tethering your handheld device to a desktop or laptop computer using a USB cable.” To the right of the photo is a screenshot of the window displaying the different back up options – Automatically Back up, Manually Back Up and Restore, This computer, encrypt iPhone backup and others. The supporting text pointing the option “This Computer” reads “To back up files to a local storage device, choose This Computer from the list of option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198" y="2483169"/>
            <a:ext cx="7607531" cy="362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Input and Output</a:t>
            </a:r>
          </a:p>
        </p:txBody>
      </p:sp>
      <p:sp>
        <p:nvSpPr>
          <p:cNvPr id="3" name="Content Placeholder 2"/>
          <p:cNvSpPr>
            <a:spLocks noGrp="1"/>
          </p:cNvSpPr>
          <p:nvPr>
            <p:ph idx="1"/>
          </p:nvPr>
        </p:nvSpPr>
        <p:spPr/>
        <p:txBody>
          <a:bodyPr/>
          <a:lstStyle/>
          <a:p>
            <a:r>
              <a:rPr lang="en-US" dirty="0"/>
              <a:t>Add-on Gadgets</a:t>
            </a:r>
          </a:p>
          <a:p>
            <a:r>
              <a:rPr lang="en-US" dirty="0"/>
              <a:t>Expansion Ports</a:t>
            </a:r>
          </a:p>
          <a:p>
            <a:r>
              <a:rPr lang="en-US" dirty="0"/>
              <a:t>Bluetooth</a:t>
            </a:r>
          </a:p>
          <a:p>
            <a:r>
              <a:rPr lang="en-US" dirty="0"/>
              <a:t>Device Drivers</a:t>
            </a:r>
          </a:p>
          <a:p>
            <a:r>
              <a:rPr lang="en-US" dirty="0"/>
              <a:t>Display Devices</a:t>
            </a:r>
          </a:p>
          <a:p>
            <a:r>
              <a:rPr lang="en-US" dirty="0"/>
              <a:t>Printers</a:t>
            </a:r>
          </a:p>
          <a:p>
            <a:r>
              <a:rPr lang="en-US" dirty="0"/>
              <a:t>Autonomous Vehicles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(1 of</a:t>
            </a:r>
            <a:r>
              <a:rPr lang="en-US" baseline="0" dirty="0"/>
              <a:t> 2</a:t>
            </a:r>
            <a:r>
              <a:rPr lang="en-US" dirty="0"/>
              <a:t>)</a:t>
            </a:r>
          </a:p>
        </p:txBody>
      </p:sp>
      <p:sp>
        <p:nvSpPr>
          <p:cNvPr id="3" name="Content Placeholder 2"/>
          <p:cNvSpPr>
            <a:spLocks noGrp="1"/>
          </p:cNvSpPr>
          <p:nvPr>
            <p:ph idx="1"/>
          </p:nvPr>
        </p:nvSpPr>
        <p:spPr/>
        <p:txBody>
          <a:bodyPr>
            <a:normAutofit/>
          </a:bodyPr>
          <a:lstStyle/>
          <a:p>
            <a:r>
              <a:rPr lang="en-US" dirty="0"/>
              <a:t>Categorize devices as input, output, or mixed</a:t>
            </a:r>
          </a:p>
          <a:p>
            <a:r>
              <a:rPr lang="en-US" dirty="0"/>
              <a:t>Diagram the path of data from external devices to the CPU</a:t>
            </a:r>
          </a:p>
          <a:p>
            <a:r>
              <a:rPr lang="en-US" dirty="0"/>
              <a:t>Identify common expansion ports and connectors, such as USB, VGA, HDMI, DVI, DisplayPort, Thunderbolt, and Ethernet</a:t>
            </a:r>
          </a:p>
          <a:p>
            <a:r>
              <a:rPr lang="en-US" dirty="0"/>
              <a:t>State which types of devices should not be unplugged without notification</a:t>
            </a:r>
          </a:p>
          <a:p>
            <a:r>
              <a:rPr lang="en-US" dirty="0"/>
              <a:t>List at least three examples of devices that might be connected using Bluetooth</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Objectives (2 of 2)</a:t>
            </a:r>
          </a:p>
        </p:txBody>
      </p:sp>
      <p:sp>
        <p:nvSpPr>
          <p:cNvPr id="3" name="Content Placeholder 2"/>
          <p:cNvSpPr>
            <a:spLocks noGrp="1"/>
          </p:cNvSpPr>
          <p:nvPr>
            <p:ph idx="1"/>
          </p:nvPr>
        </p:nvSpPr>
        <p:spPr/>
        <p:txBody>
          <a:bodyPr>
            <a:normAutofit/>
          </a:bodyPr>
          <a:lstStyle/>
          <a:p>
            <a:r>
              <a:rPr lang="en-US" dirty="0"/>
              <a:t>Explain the purpose of a device driver and why one might have to be installed or updated manually</a:t>
            </a:r>
          </a:p>
          <a:p>
            <a:r>
              <a:rPr lang="en-US" dirty="0"/>
              <a:t>List four factors that affect display quality</a:t>
            </a:r>
          </a:p>
          <a:p>
            <a:r>
              <a:rPr lang="en-US" dirty="0"/>
              <a:t>Explain the role of a GPU and list the applications for which one is most useful</a:t>
            </a:r>
          </a:p>
          <a:p>
            <a:r>
              <a:rPr lang="en-US" dirty="0"/>
              <a:t>Explain how resolution settings affect the size of objects and text on the screen</a:t>
            </a:r>
          </a:p>
          <a:p>
            <a:r>
              <a:rPr lang="en-US" dirty="0"/>
              <a:t>List five types of sensors that provide input to autonomous vehicles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8"/>
            <a:ext cx="8032638" cy="1004011"/>
          </a:xfrm>
        </p:spPr>
        <p:txBody>
          <a:bodyPr/>
          <a:lstStyle/>
          <a:p>
            <a:r>
              <a:rPr lang="en-US" dirty="0"/>
              <a:t>Add-on Gadgets</a:t>
            </a:r>
          </a:p>
        </p:txBody>
      </p:sp>
      <p:sp>
        <p:nvSpPr>
          <p:cNvPr id="4" name="Content Placeholder 3"/>
          <p:cNvSpPr>
            <a:spLocks noGrp="1"/>
          </p:cNvSpPr>
          <p:nvPr>
            <p:ph type="body" sz="half" idx="2"/>
          </p:nvPr>
        </p:nvSpPr>
        <p:spPr>
          <a:xfrm>
            <a:off x="420914" y="1262749"/>
            <a:ext cx="8258629" cy="870858"/>
          </a:xfrm>
        </p:spPr>
        <p:txBody>
          <a:bodyPr>
            <a:noAutofit/>
          </a:bodyPr>
          <a:lstStyle/>
          <a:p>
            <a:pPr marL="457200" indent="-457200">
              <a:buFont typeface="Arial" pitchFamily="34" charset="0"/>
              <a:buChar char="•"/>
            </a:pPr>
            <a:r>
              <a:rPr lang="en-US" sz="2600" dirty="0"/>
              <a:t>There are lots of options available for gadgets that accompany your digital devices</a:t>
            </a:r>
          </a:p>
        </p:txBody>
      </p:sp>
      <p:pic>
        <p:nvPicPr>
          <p:cNvPr id="5" name="Picture 2" descr="An illustration with three sections depicts the different types of peripheral devices. Section one lists the following in put devices:  “Keyboards, Mice, Touchpads, Game controllers, Scanners, Microphones, Credit card scanners, Barcode readers, Biometric scanners.”  &#10;Section two listed mixed devices: “Fitness trackers, Touchscreens, Home security systems, MIDI instruments, Home control systems, Audio headsets, VR headsets, Haptic gloves.”  &#10;Section three list output devices:  “Printers, Headphones, Speakers, Projectors, Monitors, Robot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6593" y="2319904"/>
            <a:ext cx="4415361" cy="377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Expansion Ports (1 of 3)</a:t>
            </a:r>
          </a:p>
        </p:txBody>
      </p:sp>
      <p:sp>
        <p:nvSpPr>
          <p:cNvPr id="3" name="Content Placeholder 2"/>
          <p:cNvSpPr>
            <a:spLocks noGrp="1"/>
          </p:cNvSpPr>
          <p:nvPr>
            <p:ph idx="1"/>
          </p:nvPr>
        </p:nvSpPr>
        <p:spPr/>
        <p:txBody>
          <a:bodyPr/>
          <a:lstStyle/>
          <a:p>
            <a:r>
              <a:rPr lang="en-US" dirty="0"/>
              <a:t>Many digital devices have ports in the system unit for connecting cables and various add-ons; these ports are called </a:t>
            </a:r>
            <a:r>
              <a:rPr lang="en-US" b="1" dirty="0"/>
              <a:t>expansion ports </a:t>
            </a:r>
            <a:r>
              <a:rPr lang="en-US" dirty="0"/>
              <a:t>because they expand the options for input, output, and storage</a:t>
            </a:r>
          </a:p>
          <a:p>
            <a:r>
              <a:rPr lang="en-US" dirty="0"/>
              <a:t>When you plug in a USB flash drive or insert a memory card, you are using an expansion port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83458"/>
            <a:ext cx="8032638" cy="1004011"/>
          </a:xfrm>
        </p:spPr>
        <p:txBody>
          <a:bodyPr/>
          <a:lstStyle/>
          <a:p>
            <a:r>
              <a:rPr lang="en-US" dirty="0"/>
              <a:t>Expansion ports (2 of 3)</a:t>
            </a:r>
          </a:p>
        </p:txBody>
      </p:sp>
      <p:pic>
        <p:nvPicPr>
          <p:cNvPr id="8" name="Picture 2" descr="A photo of a USB pin being inserted into the USB port of a laptop. &#10;the different types of expansion slots and the symbols used to represent them. The ports represented are Thunderbolt (represented by a square port with notches at the lower end) with symbolic representation of a thunder; USB (represented as a rectangular port), Mini USB (represented as a rectangular port with notches at edges on the lower side), USB 3.0 (represented by a rectangular port slightly larger than USB) and USB-C (represented by an oval shaped port enclosed in a rectangular casing) with symbolic representation of a back arrow with two branches one on either side; Lightning (represented by an oval shaped port) with symbolic representation of lightning; and Firewire (represented by port with zigzag ends) with symbolic representation of letter “Y” with a central small circle. The supporting text associated with the illustration reads “General-purpose ports are used to connect a variety of gadgets. Small devices, such as smartphones, might use a single Lightning connector that does double duty as a recharging cable and a connector for peripheral devices. The Lightning port resembles a USB-C port, but their cables are not interchangeable.” Below the text are the illustration of specialized video ports – VGA (represented by a metallic port with three rows of minute holes); DVI (represented by metallic port with three rows of square shaped small blocks; HDMI (represented by a rectangular port with thin slots); and Mini DisplayPort (represented by a square port with a narrow slot. The supporting text associated with the illustrations reads “Some display devices, such as external display screens and projection devices, are designed to connect to USB ports, but other display devices use specialized video ports, such as HDMI, DVI, VGA, and DisplayPort. Using a specialized video port leaves USB ports free for other gadgets.” Below the text are the illustrations of audio ports– Audio In represented by a small circle with forward and backward arrows pointing towards each other; Audio out represented by headphones. The supporting text below the illustration reads “Most devices have at least one Audio Out port for a headset or earbuds. There may be an additional Audio In port for connecting a microphone.” To the right of the audio ports is the illustration of the ports – Ethernet (represented as pyramid shaped port with etches at different levels) and the Wireless antennae (represented as a small piece of USB device). The supporting text associated with the illustration reads “An Ethernet port handles wired network connections. Wireless network connections are usually built in, but an antenna can be inserted in a USB port.” &#10;an adapter with DVI port on one side and a mini display port plug at the other sid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97" y="1428623"/>
            <a:ext cx="848836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97972"/>
            <a:ext cx="8032638" cy="1004011"/>
          </a:xfrm>
        </p:spPr>
        <p:txBody>
          <a:bodyPr/>
          <a:lstStyle/>
          <a:p>
            <a:r>
              <a:rPr lang="en-US" dirty="0"/>
              <a:t>Expansion Ports (3 of 3)</a:t>
            </a:r>
          </a:p>
        </p:txBody>
      </p:sp>
      <p:sp>
        <p:nvSpPr>
          <p:cNvPr id="4" name="Content Placeholder 3"/>
          <p:cNvSpPr>
            <a:spLocks noGrp="1"/>
          </p:cNvSpPr>
          <p:nvPr>
            <p:ph type="body" sz="half" idx="2"/>
          </p:nvPr>
        </p:nvSpPr>
        <p:spPr>
          <a:xfrm>
            <a:off x="195115" y="1303539"/>
            <a:ext cx="8601643" cy="1254465"/>
          </a:xfrm>
        </p:spPr>
        <p:txBody>
          <a:bodyPr>
            <a:noAutofit/>
          </a:bodyPr>
          <a:lstStyle/>
          <a:p>
            <a:pPr marL="457200" indent="-457200">
              <a:buFont typeface="Arial" pitchFamily="34" charset="0"/>
              <a:buChar char="•"/>
            </a:pPr>
            <a:r>
              <a:rPr lang="en-US" sz="2600" dirty="0"/>
              <a:t>If you want to connect more devices than the available number of USB ports, you can use a </a:t>
            </a:r>
            <a:r>
              <a:rPr lang="en-US" sz="2600" b="1" dirty="0"/>
              <a:t>USB hub</a:t>
            </a:r>
          </a:p>
        </p:txBody>
      </p:sp>
      <p:pic>
        <p:nvPicPr>
          <p:cNvPr id="5" name="Picture 4" descr="A photo of a laptop connected to a USB Hub which in turn is connected to a mouse. The USB port is represented as a rectangular block with multiple USB ports on the sides. "/>
          <p:cNvPicPr>
            <a:picLocks noChangeAspect="1"/>
          </p:cNvPicPr>
          <p:nvPr/>
        </p:nvPicPr>
        <p:blipFill>
          <a:blip r:embed="rId2" cstate="print"/>
          <a:stretch>
            <a:fillRect/>
          </a:stretch>
        </p:blipFill>
        <p:spPr>
          <a:xfrm>
            <a:off x="2071141" y="2698670"/>
            <a:ext cx="5166050" cy="3414611"/>
          </a:xfrm>
          <a:prstGeom prst="rect">
            <a:avLst/>
          </a:prstGeom>
        </p:spPr>
      </p:pic>
    </p:spTree>
  </p:cSld>
  <p:clrMapOvr>
    <a:masterClrMapping/>
  </p:clrMapOvr>
  <p:transition spd="slow"/>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6883</Words>
  <Application>Microsoft Office PowerPoint</Application>
  <PresentationFormat>全屏显示(4:3)</PresentationFormat>
  <Paragraphs>521</Paragraphs>
  <Slides>120</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120</vt:i4>
      </vt:variant>
    </vt:vector>
  </HeadingPairs>
  <TitlesOfParts>
    <vt:vector size="126" baseType="lpstr">
      <vt:lpstr>Arial</vt:lpstr>
      <vt:lpstr>Calibri</vt:lpstr>
      <vt:lpstr>Courier New</vt:lpstr>
      <vt:lpstr>Verdana</vt:lpstr>
      <vt:lpstr>Wingdings</vt:lpstr>
      <vt:lpstr>Sample</vt:lpstr>
      <vt:lpstr>Computer Concepts 2018</vt:lpstr>
      <vt:lpstr>Module Contents</vt:lpstr>
      <vt:lpstr>Section A: Device Basics</vt:lpstr>
      <vt:lpstr>Section A: Objectives (1 of 2)</vt:lpstr>
      <vt:lpstr>Section A: Objectives (2 of 2)</vt:lpstr>
      <vt:lpstr>Section B: Objectives </vt:lpstr>
      <vt:lpstr>Computers (1 of 7)</vt:lpstr>
      <vt:lpstr>Computers (2 of 7)</vt:lpstr>
      <vt:lpstr>Computers (3 of 7)</vt:lpstr>
      <vt:lpstr>Computers (4 of 7)</vt:lpstr>
      <vt:lpstr>Computers (5 of 7)</vt:lpstr>
      <vt:lpstr>Computers (6 of 7)</vt:lpstr>
      <vt:lpstr>Computers (7 of 7)</vt:lpstr>
      <vt:lpstr>Circuits and Chips (1 of 7)</vt:lpstr>
      <vt:lpstr>Circuits and Chips (2 of 7)</vt:lpstr>
      <vt:lpstr>Circuits and Chips (3 of 7)</vt:lpstr>
      <vt:lpstr>Circuits and Chips (4 of 7)</vt:lpstr>
      <vt:lpstr>Circuits and Chips (5 of 7)</vt:lpstr>
      <vt:lpstr>Circuits and Chips (6 of 7)</vt:lpstr>
      <vt:lpstr>Circuits and Chips (7 of 7)</vt:lpstr>
      <vt:lpstr>Components (1 of 4)</vt:lpstr>
      <vt:lpstr>Components (2 of 4)</vt:lpstr>
      <vt:lpstr>Components (3 of 4)</vt:lpstr>
      <vt:lpstr>Components (4 of 4)</vt:lpstr>
      <vt:lpstr>Maintenance (1 of 6)</vt:lpstr>
      <vt:lpstr>Maintenance (2 of 6)</vt:lpstr>
      <vt:lpstr>Maintenance (3 of 6)</vt:lpstr>
      <vt:lpstr>Maintenance (4 of 6)</vt:lpstr>
      <vt:lpstr>Maintenance (5 of 6)</vt:lpstr>
      <vt:lpstr>Maintenance (6 of 6)</vt:lpstr>
      <vt:lpstr>Section B: Device Options</vt:lpstr>
      <vt:lpstr>Section B: Objectives</vt:lpstr>
      <vt:lpstr>Enterprise Computers (1 of 2)</vt:lpstr>
      <vt:lpstr>Enterprise Computers (2 of 2)</vt:lpstr>
      <vt:lpstr>Personal Computers (1 of 3)</vt:lpstr>
      <vt:lpstr>Personal Computers (2 of 3)</vt:lpstr>
      <vt:lpstr>Personal Computers (3 of 3)</vt:lpstr>
      <vt:lpstr>Niche Devices (1 of 2)</vt:lpstr>
      <vt:lpstr>Niche Devices (2 of 2)</vt:lpstr>
      <vt:lpstr>Choosing a Digital Device (1 of 6)</vt:lpstr>
      <vt:lpstr>Choosing a Digital Device (2 of 6)</vt:lpstr>
      <vt:lpstr>Choosing a Digital Device (3 of 6)</vt:lpstr>
      <vt:lpstr>Choosing a Digital Device (4 of 6)</vt:lpstr>
      <vt:lpstr>Choosing a Digital Device (5 of 6)</vt:lpstr>
      <vt:lpstr>Choosing a Digital Device (6 of 6)</vt:lpstr>
      <vt:lpstr>Section C: Processors and Memory</vt:lpstr>
      <vt:lpstr>Section C: Objectives (1 of 2)</vt:lpstr>
      <vt:lpstr>Section C: Objectives (2 of 2)</vt:lpstr>
      <vt:lpstr>Microprocessors (1 of 4)</vt:lpstr>
      <vt:lpstr>Microprocessors (2 of 4)</vt:lpstr>
      <vt:lpstr>Microprocessors (3 of 4)</vt:lpstr>
      <vt:lpstr>Microprocessors (4 of 4)</vt:lpstr>
      <vt:lpstr>How Processors Work (1 of 6)</vt:lpstr>
      <vt:lpstr>How Processors Work (2 of 6)</vt:lpstr>
      <vt:lpstr>How Processors Work (3 of 6)</vt:lpstr>
      <vt:lpstr>How Processors Work (4 of 6)</vt:lpstr>
      <vt:lpstr>How Processors Work (5 of 6)</vt:lpstr>
      <vt:lpstr>How Processors Work (6 of 6)</vt:lpstr>
      <vt:lpstr>Performance (1 of 5)</vt:lpstr>
      <vt:lpstr>Performance (2 of 5)</vt:lpstr>
      <vt:lpstr>Performance (3 of 5)</vt:lpstr>
      <vt:lpstr>Performance (4 of 5)</vt:lpstr>
      <vt:lpstr>Performance (5 of 5)</vt:lpstr>
      <vt:lpstr>Random Access Memory</vt:lpstr>
      <vt:lpstr>Read-only Memory (1 of 2)</vt:lpstr>
      <vt:lpstr>Read-only Memory (2 of 2)</vt:lpstr>
      <vt:lpstr>Section D: Storage</vt:lpstr>
      <vt:lpstr>Section D: Objectives (1 of 2)</vt:lpstr>
      <vt:lpstr>Section D: Objectives (2 of 2)</vt:lpstr>
      <vt:lpstr>Storage Basics (1 of 4)</vt:lpstr>
      <vt:lpstr>Storage Basics (2 of 4)</vt:lpstr>
      <vt:lpstr>Storage Basics (3 of 4)</vt:lpstr>
      <vt:lpstr>Storage Basics (4 of 4)</vt:lpstr>
      <vt:lpstr>Magnetic Storage Technology (1 of 3)</vt:lpstr>
      <vt:lpstr>Magnetic Storage Technology (2 of 3)</vt:lpstr>
      <vt:lpstr>Magnetic Storage Technology (3 of 3)</vt:lpstr>
      <vt:lpstr>Optical Storage Technology (1 of 4)</vt:lpstr>
      <vt:lpstr>Optical Storage Technology (2 of 4)</vt:lpstr>
      <vt:lpstr>Optical Storage Technology (3 of 4)</vt:lpstr>
      <vt:lpstr>Optical Storage Technology (4 of 4)</vt:lpstr>
      <vt:lpstr>Solid State Storage Technology (1 of 3)</vt:lpstr>
      <vt:lpstr>Solid State Storage Technology (2 of 3)</vt:lpstr>
      <vt:lpstr>Solid State Storage Technology (3 of 3)</vt:lpstr>
      <vt:lpstr>Cloud Storage (1 of 3)</vt:lpstr>
      <vt:lpstr>Cloud Storage (2 of 3)</vt:lpstr>
      <vt:lpstr>Cloud Storage (3 of 3)</vt:lpstr>
      <vt:lpstr>Backup (1 of 6)</vt:lpstr>
      <vt:lpstr>Backup (2 of 6)</vt:lpstr>
      <vt:lpstr>Backup (3 of 6)</vt:lpstr>
      <vt:lpstr>Backup (4 of 6)</vt:lpstr>
      <vt:lpstr>Backup (5 of 6)</vt:lpstr>
      <vt:lpstr>Backup (6 of 6)</vt:lpstr>
      <vt:lpstr>Section E: Input and Output</vt:lpstr>
      <vt:lpstr>Section E: Objectives (1 of 2)</vt:lpstr>
      <vt:lpstr>Section E: Objectives (2 of 2)</vt:lpstr>
      <vt:lpstr>Add-on Gadgets</vt:lpstr>
      <vt:lpstr>Expansion Ports (1 of 3)</vt:lpstr>
      <vt:lpstr>Expansion ports (2 of 3)</vt:lpstr>
      <vt:lpstr>Expansion Ports (3 of 3)</vt:lpstr>
      <vt:lpstr>Bluetooth</vt:lpstr>
      <vt:lpstr>Device Drivers and Apps</vt:lpstr>
      <vt:lpstr>Display Devices (1 of 6)</vt:lpstr>
      <vt:lpstr>Display Devices (2 of 6)</vt:lpstr>
      <vt:lpstr>Display Devices (3 of 6)</vt:lpstr>
      <vt:lpstr>Display Devices (4 of 6)</vt:lpstr>
      <vt:lpstr>Display Devices (5 of 6)</vt:lpstr>
      <vt:lpstr>Display Devices (6 of 6)</vt:lpstr>
      <vt:lpstr>Printers</vt:lpstr>
      <vt:lpstr>Things (1 of 3)</vt:lpstr>
      <vt:lpstr>Things (2 of 3)</vt:lpstr>
      <vt:lpstr>Things (3 of 3)</vt:lpstr>
      <vt:lpstr>Autonomous Vehicles (1 of 9)</vt:lpstr>
      <vt:lpstr>Autonomous Vehicles (2 of 9)</vt:lpstr>
      <vt:lpstr>Autonomous Vehicles (3 of 9)</vt:lpstr>
      <vt:lpstr>Autonomous Vehicles (4 of 9)</vt:lpstr>
      <vt:lpstr>Autonomous Vehicles (5 of 9)</vt:lpstr>
      <vt:lpstr>Autonomous Vehicles (6 of 9)</vt:lpstr>
      <vt:lpstr>Autonomous Vehicles (7 of 9)</vt:lpstr>
      <vt:lpstr>Autonomous Vehicles (8 of 9)</vt:lpstr>
      <vt:lpstr>Autonomous Vehicles (9 of 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Digital Devices</dc:title>
  <dc:creator/>
  <cp:lastModifiedBy/>
  <cp:revision>1</cp:revision>
  <dcterms:created xsi:type="dcterms:W3CDTF">2015-05-25T16:21:36Z</dcterms:created>
  <dcterms:modified xsi:type="dcterms:W3CDTF">2021-12-26T10:15:03Z</dcterms:modified>
</cp:coreProperties>
</file>